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2E9"/>
          </a:solidFill>
        </a:fill>
      </a:tcStyle>
    </a:wholeTbl>
    <a:band2H>
      <a:tcTxStyle b="def" i="def"/>
      <a:tcStyle>
        <a:tcBdr/>
        <a:fill>
          <a:solidFill>
            <a:srgbClr val="E8EAF4"/>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7B018BB-80A7-4F77-B60F-C8B233D01FF8}"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CFE9"/>
          </a:solidFill>
        </a:fill>
      </a:tcStyle>
    </a:wholeTbl>
    <a:band2H>
      <a:tcTxStyle b="def" i="def"/>
      <a:tcStyle>
        <a:tcBdr/>
        <a:fill>
          <a:solidFill>
            <a:srgbClr val="EEE8F4"/>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E4D5"/>
          </a:solidFill>
        </a:fill>
      </a:tcStyle>
    </a:wholeTbl>
    <a:band2H>
      <a:tcTxStyle b="def" i="def"/>
      <a:tcStyle>
        <a:tcBdr/>
        <a:fill>
          <a:solidFill>
            <a:srgbClr val="E7F2EB"/>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Gill Sans MT"/>
          <a:ea typeface="Gill Sans MT"/>
          <a:cs typeface="Gill Sans M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Gill Sans MT"/>
          <a:ea typeface="Gill Sans MT"/>
          <a:cs typeface="Gill Sans M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Gill Sans MT"/>
          <a:ea typeface="Gill Sans MT"/>
          <a:cs typeface="Gill Sans MT"/>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Gill Sans MT"/>
          <a:ea typeface="Gill Sans MT"/>
          <a:cs typeface="Gill Sans MT"/>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Gill Sans MT"/>
          <a:ea typeface="Gill Sans MT"/>
          <a:cs typeface="Gill Sans M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Gill Sans MT"/>
          <a:ea typeface="Gill Sans MT"/>
          <a:cs typeface="Gill Sans M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Gill Sans MT"/>
          <a:ea typeface="Gill Sans MT"/>
          <a:cs typeface="Gill Sans MT"/>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Gill Sans MT"/>
          <a:ea typeface="Gill Sans MT"/>
          <a:cs typeface="Gill Sans M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70" name="Shape 470"/>
          <p:cNvSpPr/>
          <p:nvPr>
            <p:ph type="sldImg"/>
          </p:nvPr>
        </p:nvSpPr>
        <p:spPr>
          <a:xfrm>
            <a:off x="1143000" y="685800"/>
            <a:ext cx="4572000" cy="3429000"/>
          </a:xfrm>
          <a:prstGeom prst="rect">
            <a:avLst/>
          </a:prstGeom>
        </p:spPr>
        <p:txBody>
          <a:bodyPr/>
          <a:lstStyle/>
          <a:p>
            <a:pPr/>
          </a:p>
        </p:txBody>
      </p:sp>
      <p:sp>
        <p:nvSpPr>
          <p:cNvPr id="471" name="Shape 47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4" name="Rectangle 6"/>
          <p:cNvSpPr/>
          <p:nvPr/>
        </p:nvSpPr>
        <p:spPr>
          <a:xfrm>
            <a:off x="446533" y="3085763"/>
            <a:ext cx="11298934" cy="3338150"/>
          </a:xfrm>
          <a:prstGeom prst="rect">
            <a:avLst/>
          </a:prstGeom>
          <a:solidFill>
            <a:srgbClr val="465359"/>
          </a:solidFill>
          <a:ln w="12700">
            <a:miter lim="400000"/>
          </a:ln>
        </p:spPr>
        <p:txBody>
          <a:bodyPr lIns="45719" rIns="45719"/>
          <a:lstStyle/>
          <a:p>
            <a:pPr/>
          </a:p>
        </p:txBody>
      </p:sp>
      <p:sp>
        <p:nvSpPr>
          <p:cNvPr id="15" name="Title Text"/>
          <p:cNvSpPr txBox="1"/>
          <p:nvPr>
            <p:ph type="title"/>
          </p:nvPr>
        </p:nvSpPr>
        <p:spPr>
          <a:xfrm>
            <a:off x="581190" y="1020431"/>
            <a:ext cx="10993551" cy="1475013"/>
          </a:xfrm>
          <a:prstGeom prst="rect">
            <a:avLst/>
          </a:prstGeom>
        </p:spPr>
        <p:txBody>
          <a:bodyPr/>
          <a:lstStyle>
            <a:lvl1pPr>
              <a:defRPr sz="3600"/>
            </a:lvl1pPr>
          </a:lstStyle>
          <a:p>
            <a:pPr/>
            <a:r>
              <a:t>Title Text</a:t>
            </a:r>
          </a:p>
        </p:txBody>
      </p:sp>
      <p:sp>
        <p:nvSpPr>
          <p:cNvPr id="16" name="Body Level One…"/>
          <p:cNvSpPr txBox="1"/>
          <p:nvPr>
            <p:ph type="body" sz="quarter" idx="1"/>
          </p:nvPr>
        </p:nvSpPr>
        <p:spPr>
          <a:xfrm>
            <a:off x="581193" y="2495444"/>
            <a:ext cx="10993548" cy="590322"/>
          </a:xfrm>
          <a:prstGeom prst="rect">
            <a:avLst/>
          </a:prstGeom>
        </p:spPr>
        <p:txBody>
          <a:bodyPr anchor="t"/>
          <a:lstStyle>
            <a:lvl1pPr marL="0" indent="0">
              <a:buClrTx/>
              <a:buSzTx/>
              <a:buNone/>
              <a:defRPr cap="all" sz="1600">
                <a:solidFill>
                  <a:schemeClr val="accent1"/>
                </a:solidFill>
              </a:defRPr>
            </a:lvl1pPr>
            <a:lvl2pPr marL="0" indent="457200">
              <a:buClrTx/>
              <a:buSzTx/>
              <a:buNone/>
              <a:defRPr cap="all" sz="1600">
                <a:solidFill>
                  <a:schemeClr val="accent1"/>
                </a:solidFill>
              </a:defRPr>
            </a:lvl2pPr>
            <a:lvl3pPr marL="0" indent="914400">
              <a:buClrTx/>
              <a:buSzTx/>
              <a:buNone/>
              <a:defRPr cap="all" sz="1600">
                <a:solidFill>
                  <a:schemeClr val="accent1"/>
                </a:solidFill>
              </a:defRPr>
            </a:lvl3pPr>
            <a:lvl4pPr marL="0" indent="1371600">
              <a:buClrTx/>
              <a:buSzTx/>
              <a:buNone/>
              <a:defRPr cap="all" sz="1600">
                <a:solidFill>
                  <a:schemeClr val="accent1"/>
                </a:solidFill>
              </a:defRPr>
            </a:lvl4pPr>
            <a:lvl5pPr marL="0" indent="1828800">
              <a:buClrTx/>
              <a:buSzTx/>
              <a:buNone/>
              <a:defRPr cap="all" sz="16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98" name="Title Text"/>
          <p:cNvSpPr txBox="1"/>
          <p:nvPr>
            <p:ph type="title"/>
          </p:nvPr>
        </p:nvSpPr>
        <p:spPr>
          <a:xfrm>
            <a:off x="581193" y="4693389"/>
            <a:ext cx="11029616" cy="566739"/>
          </a:xfrm>
          <a:prstGeom prst="rect">
            <a:avLst/>
          </a:prstGeom>
        </p:spPr>
        <p:txBody>
          <a:bodyPr/>
          <a:lstStyle>
            <a:lvl1pPr>
              <a:defRPr sz="2400"/>
            </a:lvl1pPr>
          </a:lstStyle>
          <a:p>
            <a:pPr/>
            <a:r>
              <a:t>Title Text</a:t>
            </a:r>
          </a:p>
        </p:txBody>
      </p:sp>
      <p:sp>
        <p:nvSpPr>
          <p:cNvPr id="99" name="Picture Placeholder 2"/>
          <p:cNvSpPr/>
          <p:nvPr>
            <p:ph type="pic" idx="21"/>
          </p:nvPr>
        </p:nvSpPr>
        <p:spPr>
          <a:xfrm>
            <a:off x="447816" y="641350"/>
            <a:ext cx="11290860" cy="3651249"/>
          </a:xfrm>
          <a:prstGeom prst="rect">
            <a:avLst/>
          </a:prstGeom>
        </p:spPr>
        <p:txBody>
          <a:bodyPr lIns="91439" rIns="91439" anchor="t">
            <a:noAutofit/>
          </a:bodyPr>
          <a:lstStyle/>
          <a:p>
            <a:pPr/>
          </a:p>
        </p:txBody>
      </p:sp>
      <p:sp>
        <p:nvSpPr>
          <p:cNvPr id="100" name="Body Level One…"/>
          <p:cNvSpPr txBox="1"/>
          <p:nvPr>
            <p:ph type="body" sz="quarter" idx="1"/>
          </p:nvPr>
        </p:nvSpPr>
        <p:spPr>
          <a:xfrm>
            <a:off x="581191" y="5260126"/>
            <a:ext cx="11029618" cy="998149"/>
          </a:xfrm>
          <a:prstGeom prst="rect">
            <a:avLst/>
          </a:prstGeom>
        </p:spPr>
        <p:txBody>
          <a:bodyPr anchor="t"/>
          <a:lstStyle>
            <a:lvl1pPr marL="0" indent="0">
              <a:buClrTx/>
              <a:buSzTx/>
              <a:buNone/>
              <a:defRPr sz="1600"/>
            </a:lvl1pPr>
            <a:lvl2pPr marL="0" indent="457200">
              <a:buClrTx/>
              <a:buSzTx/>
              <a:buNone/>
              <a:defRPr sz="1600"/>
            </a:lvl2pPr>
            <a:lvl3pPr marL="0" indent="914400">
              <a:buClrTx/>
              <a:buSzTx/>
              <a:buNone/>
              <a:defRPr sz="1600"/>
            </a:lvl3pPr>
            <a:lvl4pPr marL="0" indent="1371600">
              <a:buClrTx/>
              <a:buSzTx/>
              <a:buNone/>
              <a:defRPr sz="1600"/>
            </a:lvl4pPr>
            <a:lvl5pPr marL="0" indent="1828800">
              <a:buClrTx/>
              <a:buSz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sp>
        <p:nvSpPr>
          <p:cNvPr id="108" name="Title Text"/>
          <p:cNvSpPr txBox="1"/>
          <p:nvPr>
            <p:ph type="title"/>
          </p:nvPr>
        </p:nvSpPr>
        <p:spPr>
          <a:xfrm>
            <a:off x="1524000" y="1122362"/>
            <a:ext cx="9144000" cy="2387601"/>
          </a:xfrm>
          <a:prstGeom prst="rect">
            <a:avLst/>
          </a:prstGeom>
        </p:spPr>
        <p:txBody>
          <a:bodyPr/>
          <a:lstStyle>
            <a:lvl1pPr algn="ctr" defTabSz="914400">
              <a:lnSpc>
                <a:spcPct val="90000"/>
              </a:lnSpc>
              <a:defRPr cap="none" sz="6000">
                <a:solidFill>
                  <a:srgbClr val="000000"/>
                </a:solidFill>
                <a:latin typeface="Calibri Light"/>
                <a:ea typeface="Calibri Light"/>
                <a:cs typeface="Calibri Light"/>
                <a:sym typeface="Calibri Light"/>
              </a:defRPr>
            </a:lvl1pPr>
          </a:lstStyle>
          <a:p>
            <a:pPr/>
            <a:r>
              <a:t>Title Text</a:t>
            </a:r>
          </a:p>
        </p:txBody>
      </p:sp>
      <p:sp>
        <p:nvSpPr>
          <p:cNvPr id="109" name="Body Level One…"/>
          <p:cNvSpPr txBox="1"/>
          <p:nvPr>
            <p:ph type="body" sz="quarter" idx="1"/>
          </p:nvPr>
        </p:nvSpPr>
        <p:spPr>
          <a:xfrm>
            <a:off x="1524000" y="3602037"/>
            <a:ext cx="9144000" cy="1655763"/>
          </a:xfrm>
          <a:prstGeom prst="rect">
            <a:avLst/>
          </a:prstGeom>
        </p:spPr>
        <p:txBody>
          <a:bodyPr anchor="t"/>
          <a:lstStyle>
            <a:lvl1pPr marL="0" indent="0" algn="ctr" defTabSz="914400">
              <a:lnSpc>
                <a:spcPct val="90000"/>
              </a:lnSpc>
              <a:spcBef>
                <a:spcPts val="1000"/>
              </a:spcBef>
              <a:buClrTx/>
              <a:buSzTx/>
              <a:buNone/>
              <a:defRPr sz="2400">
                <a:solidFill>
                  <a:srgbClr val="000000"/>
                </a:solidFill>
                <a:latin typeface="+mn-lt"/>
                <a:ea typeface="+mn-ea"/>
                <a:cs typeface="+mn-cs"/>
                <a:sym typeface="Calibri"/>
              </a:defRPr>
            </a:lvl1pPr>
            <a:lvl2pPr marL="0" indent="457200" algn="ctr" defTabSz="914400">
              <a:lnSpc>
                <a:spcPct val="90000"/>
              </a:lnSpc>
              <a:spcBef>
                <a:spcPts val="1000"/>
              </a:spcBef>
              <a:buClrTx/>
              <a:buSzTx/>
              <a:buNone/>
              <a:defRPr sz="2400">
                <a:solidFill>
                  <a:srgbClr val="000000"/>
                </a:solidFill>
                <a:latin typeface="+mn-lt"/>
                <a:ea typeface="+mn-ea"/>
                <a:cs typeface="+mn-cs"/>
                <a:sym typeface="Calibri"/>
              </a:defRPr>
            </a:lvl2pPr>
            <a:lvl3pPr marL="0" indent="914400" algn="ctr" defTabSz="914400">
              <a:lnSpc>
                <a:spcPct val="90000"/>
              </a:lnSpc>
              <a:spcBef>
                <a:spcPts val="1000"/>
              </a:spcBef>
              <a:buClrTx/>
              <a:buSzTx/>
              <a:buNone/>
              <a:defRPr sz="2400">
                <a:solidFill>
                  <a:srgbClr val="000000"/>
                </a:solidFill>
                <a:latin typeface="+mn-lt"/>
                <a:ea typeface="+mn-ea"/>
                <a:cs typeface="+mn-cs"/>
                <a:sym typeface="Calibri"/>
              </a:defRPr>
            </a:lvl3pPr>
            <a:lvl4pPr marL="0" indent="1371600" algn="ctr" defTabSz="914400">
              <a:lnSpc>
                <a:spcPct val="90000"/>
              </a:lnSpc>
              <a:spcBef>
                <a:spcPts val="1000"/>
              </a:spcBef>
              <a:buClrTx/>
              <a:buSzTx/>
              <a:buNone/>
              <a:defRPr sz="2400">
                <a:solidFill>
                  <a:srgbClr val="000000"/>
                </a:solidFill>
                <a:latin typeface="+mn-lt"/>
                <a:ea typeface="+mn-ea"/>
                <a:cs typeface="+mn-cs"/>
                <a:sym typeface="Calibri"/>
              </a:defRPr>
            </a:lvl4pPr>
            <a:lvl5pPr marL="0" indent="1828800" algn="ctr" defTabSz="914400">
              <a:lnSpc>
                <a:spcPct val="90000"/>
              </a:lnSpc>
              <a:spcBef>
                <a:spcPts val="1000"/>
              </a:spcBef>
              <a:buClrTx/>
              <a:buSzTx/>
              <a:buNone/>
              <a:defRPr sz="2400">
                <a:solidFill>
                  <a:srgbClr val="000000"/>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10"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117" name="Title Text"/>
          <p:cNvSpPr txBox="1"/>
          <p:nvPr>
            <p:ph type="title"/>
          </p:nvPr>
        </p:nvSpPr>
        <p:spPr>
          <a:xfrm>
            <a:off x="838200" y="365125"/>
            <a:ext cx="10515600" cy="1325563"/>
          </a:xfrm>
          <a:prstGeom prst="rect">
            <a:avLst/>
          </a:prstGeom>
        </p:spPr>
        <p:txBody>
          <a:bodyPr anchor="ctr"/>
          <a:lstStyle>
            <a:lvl1pPr defTabSz="914400">
              <a:lnSpc>
                <a:spcPct val="90000"/>
              </a:lnSpc>
              <a:defRPr cap="none" sz="4400">
                <a:solidFill>
                  <a:srgbClr val="000000"/>
                </a:solidFill>
                <a:latin typeface="Calibri Light"/>
                <a:ea typeface="Calibri Light"/>
                <a:cs typeface="Calibri Light"/>
                <a:sym typeface="Calibri Light"/>
              </a:defRPr>
            </a:lvl1pPr>
          </a:lstStyle>
          <a:p>
            <a:pPr/>
            <a:r>
              <a:t>Title Text</a:t>
            </a:r>
          </a:p>
        </p:txBody>
      </p:sp>
      <p:sp>
        <p:nvSpPr>
          <p:cNvPr id="118" name="Body Level One…"/>
          <p:cNvSpPr txBox="1"/>
          <p:nvPr>
            <p:ph type="body" idx="1"/>
          </p:nvPr>
        </p:nvSpPr>
        <p:spPr>
          <a:xfrm>
            <a:off x="838200" y="1825625"/>
            <a:ext cx="10515600" cy="4351338"/>
          </a:xfrm>
          <a:prstGeom prst="rect">
            <a:avLst/>
          </a:prstGeom>
        </p:spPr>
        <p:txBody>
          <a:bodyPr anchor="t"/>
          <a:lstStyle>
            <a:lvl1pPr marL="228600" indent="-2286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2pPr>
            <a:lvl3pPr marL="1234439" indent="-320039"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3pPr>
            <a:lvl4pPr marL="1727200" indent="-3556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sp>
        <p:nvSpPr>
          <p:cNvPr id="126" name="Title Text"/>
          <p:cNvSpPr txBox="1"/>
          <p:nvPr>
            <p:ph type="title"/>
          </p:nvPr>
        </p:nvSpPr>
        <p:spPr>
          <a:xfrm>
            <a:off x="831850" y="1709738"/>
            <a:ext cx="10515600" cy="2852737"/>
          </a:xfrm>
          <a:prstGeom prst="rect">
            <a:avLst/>
          </a:prstGeom>
        </p:spPr>
        <p:txBody>
          <a:bodyPr/>
          <a:lstStyle>
            <a:lvl1pPr defTabSz="914400">
              <a:lnSpc>
                <a:spcPct val="90000"/>
              </a:lnSpc>
              <a:defRPr cap="none" sz="6000">
                <a:solidFill>
                  <a:srgbClr val="000000"/>
                </a:solidFill>
                <a:latin typeface="Calibri Light"/>
                <a:ea typeface="Calibri Light"/>
                <a:cs typeface="Calibri Light"/>
                <a:sym typeface="Calibri Light"/>
              </a:defRPr>
            </a:lvl1pPr>
          </a:lstStyle>
          <a:p>
            <a:pPr/>
            <a:r>
              <a:t>Title Text</a:t>
            </a:r>
          </a:p>
        </p:txBody>
      </p:sp>
      <p:sp>
        <p:nvSpPr>
          <p:cNvPr id="127" name="Body Level One…"/>
          <p:cNvSpPr txBox="1"/>
          <p:nvPr>
            <p:ph type="body" sz="quarter" idx="1"/>
          </p:nvPr>
        </p:nvSpPr>
        <p:spPr>
          <a:xfrm>
            <a:off x="831850" y="4589462"/>
            <a:ext cx="10515600" cy="1500188"/>
          </a:xfrm>
          <a:prstGeom prst="rect">
            <a:avLst/>
          </a:prstGeom>
        </p:spPr>
        <p:txBody>
          <a:bodyPr anchor="t"/>
          <a:lstStyle>
            <a:lvl1pPr marL="0" indent="0" defTabSz="914400">
              <a:lnSpc>
                <a:spcPct val="90000"/>
              </a:lnSpc>
              <a:spcBef>
                <a:spcPts val="1000"/>
              </a:spcBef>
              <a:buClrTx/>
              <a:buSzTx/>
              <a:buNone/>
              <a:defRPr sz="2400">
                <a:solidFill>
                  <a:srgbClr val="888888"/>
                </a:solidFill>
                <a:latin typeface="+mn-lt"/>
                <a:ea typeface="+mn-ea"/>
                <a:cs typeface="+mn-cs"/>
                <a:sym typeface="Calibri"/>
              </a:defRPr>
            </a:lvl1pPr>
            <a:lvl2pPr marL="0" indent="457200" defTabSz="914400">
              <a:lnSpc>
                <a:spcPct val="90000"/>
              </a:lnSpc>
              <a:spcBef>
                <a:spcPts val="1000"/>
              </a:spcBef>
              <a:buClrTx/>
              <a:buSzTx/>
              <a:buNone/>
              <a:defRPr sz="2400">
                <a:solidFill>
                  <a:srgbClr val="888888"/>
                </a:solidFill>
                <a:latin typeface="+mn-lt"/>
                <a:ea typeface="+mn-ea"/>
                <a:cs typeface="+mn-cs"/>
                <a:sym typeface="Calibri"/>
              </a:defRPr>
            </a:lvl2pPr>
            <a:lvl3pPr marL="0" indent="914400" defTabSz="914400">
              <a:lnSpc>
                <a:spcPct val="90000"/>
              </a:lnSpc>
              <a:spcBef>
                <a:spcPts val="1000"/>
              </a:spcBef>
              <a:buClrTx/>
              <a:buSzTx/>
              <a:buNone/>
              <a:defRPr sz="2400">
                <a:solidFill>
                  <a:srgbClr val="888888"/>
                </a:solidFill>
                <a:latin typeface="+mn-lt"/>
                <a:ea typeface="+mn-ea"/>
                <a:cs typeface="+mn-cs"/>
                <a:sym typeface="Calibri"/>
              </a:defRPr>
            </a:lvl3pPr>
            <a:lvl4pPr marL="0" indent="1371600" defTabSz="914400">
              <a:lnSpc>
                <a:spcPct val="90000"/>
              </a:lnSpc>
              <a:spcBef>
                <a:spcPts val="1000"/>
              </a:spcBef>
              <a:buClrTx/>
              <a:buSzTx/>
              <a:buNone/>
              <a:defRPr sz="2400">
                <a:solidFill>
                  <a:srgbClr val="888888"/>
                </a:solidFill>
                <a:latin typeface="+mn-lt"/>
                <a:ea typeface="+mn-ea"/>
                <a:cs typeface="+mn-cs"/>
                <a:sym typeface="Calibri"/>
              </a:defRPr>
            </a:lvl4pPr>
            <a:lvl5pPr marL="0" indent="1828800" defTabSz="914400">
              <a:lnSpc>
                <a:spcPct val="90000"/>
              </a:lnSpc>
              <a:spcBef>
                <a:spcPts val="1000"/>
              </a:spcBef>
              <a:buClrTx/>
              <a:buSzTx/>
              <a:buNone/>
              <a:defRPr sz="2400">
                <a:solidFill>
                  <a:srgbClr val="888888"/>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sp>
        <p:nvSpPr>
          <p:cNvPr id="135" name="Title Text"/>
          <p:cNvSpPr txBox="1"/>
          <p:nvPr>
            <p:ph type="title"/>
          </p:nvPr>
        </p:nvSpPr>
        <p:spPr>
          <a:xfrm>
            <a:off x="838200" y="365125"/>
            <a:ext cx="10515600" cy="1325563"/>
          </a:xfrm>
          <a:prstGeom prst="rect">
            <a:avLst/>
          </a:prstGeom>
        </p:spPr>
        <p:txBody>
          <a:bodyPr anchor="ctr"/>
          <a:lstStyle>
            <a:lvl1pPr defTabSz="914400">
              <a:lnSpc>
                <a:spcPct val="90000"/>
              </a:lnSpc>
              <a:defRPr cap="none" sz="4400">
                <a:solidFill>
                  <a:srgbClr val="000000"/>
                </a:solidFill>
                <a:latin typeface="Calibri Light"/>
                <a:ea typeface="Calibri Light"/>
                <a:cs typeface="Calibri Light"/>
                <a:sym typeface="Calibri Light"/>
              </a:defRPr>
            </a:lvl1pPr>
          </a:lstStyle>
          <a:p>
            <a:pPr/>
            <a:r>
              <a:t>Title Text</a:t>
            </a:r>
          </a:p>
        </p:txBody>
      </p:sp>
      <p:sp>
        <p:nvSpPr>
          <p:cNvPr id="136" name="Body Level One…"/>
          <p:cNvSpPr txBox="1"/>
          <p:nvPr>
            <p:ph type="body" sz="half" idx="1"/>
          </p:nvPr>
        </p:nvSpPr>
        <p:spPr>
          <a:xfrm>
            <a:off x="838200" y="1825625"/>
            <a:ext cx="5181600" cy="4351338"/>
          </a:xfrm>
          <a:prstGeom prst="rect">
            <a:avLst/>
          </a:prstGeom>
        </p:spPr>
        <p:txBody>
          <a:bodyPr anchor="t"/>
          <a:lstStyle>
            <a:lvl1pPr marL="228600" indent="-2286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1pPr>
            <a:lvl2pPr marL="723900" indent="-2667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2pPr>
            <a:lvl3pPr marL="1234439" indent="-320039"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3pPr>
            <a:lvl4pPr marL="1727200" indent="-3556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4pPr>
            <a:lvl5pPr marL="2184400" indent="-355600" defTabSz="914400">
              <a:lnSpc>
                <a:spcPct val="90000"/>
              </a:lnSpc>
              <a:spcBef>
                <a:spcPts val="1000"/>
              </a:spcBef>
              <a:buClrTx/>
              <a:buSzPct val="100000"/>
              <a:buFont typeface="Arial"/>
              <a:buChar char="•"/>
              <a:defRPr sz="2800">
                <a:solidFill>
                  <a:srgbClr val="000000"/>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sp>
        <p:nvSpPr>
          <p:cNvPr id="144" name="Title Text"/>
          <p:cNvSpPr txBox="1"/>
          <p:nvPr>
            <p:ph type="title"/>
          </p:nvPr>
        </p:nvSpPr>
        <p:spPr>
          <a:xfrm>
            <a:off x="839787" y="365125"/>
            <a:ext cx="10515601" cy="1325563"/>
          </a:xfrm>
          <a:prstGeom prst="rect">
            <a:avLst/>
          </a:prstGeom>
        </p:spPr>
        <p:txBody>
          <a:bodyPr anchor="ctr"/>
          <a:lstStyle>
            <a:lvl1pPr defTabSz="914400">
              <a:lnSpc>
                <a:spcPct val="90000"/>
              </a:lnSpc>
              <a:defRPr cap="none" sz="4400">
                <a:solidFill>
                  <a:srgbClr val="000000"/>
                </a:solidFill>
                <a:latin typeface="Calibri Light"/>
                <a:ea typeface="Calibri Light"/>
                <a:cs typeface="Calibri Light"/>
                <a:sym typeface="Calibri Light"/>
              </a:defRPr>
            </a:lvl1pPr>
          </a:lstStyle>
          <a:p>
            <a:pPr/>
            <a:r>
              <a:t>Title Text</a:t>
            </a:r>
          </a:p>
        </p:txBody>
      </p:sp>
      <p:sp>
        <p:nvSpPr>
          <p:cNvPr id="145" name="Body Level One…"/>
          <p:cNvSpPr txBox="1"/>
          <p:nvPr>
            <p:ph type="body" sz="quarter" idx="1"/>
          </p:nvPr>
        </p:nvSpPr>
        <p:spPr>
          <a:xfrm>
            <a:off x="839787" y="1681163"/>
            <a:ext cx="5157789" cy="823913"/>
          </a:xfrm>
          <a:prstGeom prst="rect">
            <a:avLst/>
          </a:prstGeom>
        </p:spPr>
        <p:txBody>
          <a:bodyPr anchor="b"/>
          <a:lstStyle>
            <a:lvl1pPr marL="0" indent="0" defTabSz="914400">
              <a:lnSpc>
                <a:spcPct val="90000"/>
              </a:lnSpc>
              <a:spcBef>
                <a:spcPts val="1000"/>
              </a:spcBef>
              <a:buClrTx/>
              <a:buSzTx/>
              <a:buNone/>
              <a:defRPr b="1" sz="2400">
                <a:solidFill>
                  <a:srgbClr val="000000"/>
                </a:solidFill>
                <a:latin typeface="+mn-lt"/>
                <a:ea typeface="+mn-ea"/>
                <a:cs typeface="+mn-cs"/>
                <a:sym typeface="Calibri"/>
              </a:defRPr>
            </a:lvl1pPr>
            <a:lvl2pPr marL="0" indent="457200" defTabSz="914400">
              <a:lnSpc>
                <a:spcPct val="90000"/>
              </a:lnSpc>
              <a:spcBef>
                <a:spcPts val="1000"/>
              </a:spcBef>
              <a:buClrTx/>
              <a:buSzTx/>
              <a:buNone/>
              <a:defRPr b="1" sz="2400">
                <a:solidFill>
                  <a:srgbClr val="000000"/>
                </a:solidFill>
                <a:latin typeface="+mn-lt"/>
                <a:ea typeface="+mn-ea"/>
                <a:cs typeface="+mn-cs"/>
                <a:sym typeface="Calibri"/>
              </a:defRPr>
            </a:lvl2pPr>
            <a:lvl3pPr marL="0" indent="914400" defTabSz="914400">
              <a:lnSpc>
                <a:spcPct val="90000"/>
              </a:lnSpc>
              <a:spcBef>
                <a:spcPts val="1000"/>
              </a:spcBef>
              <a:buClrTx/>
              <a:buSzTx/>
              <a:buNone/>
              <a:defRPr b="1" sz="2400">
                <a:solidFill>
                  <a:srgbClr val="000000"/>
                </a:solidFill>
                <a:latin typeface="+mn-lt"/>
                <a:ea typeface="+mn-ea"/>
                <a:cs typeface="+mn-cs"/>
                <a:sym typeface="Calibri"/>
              </a:defRPr>
            </a:lvl3pPr>
            <a:lvl4pPr marL="0" indent="1371600" defTabSz="914400">
              <a:lnSpc>
                <a:spcPct val="90000"/>
              </a:lnSpc>
              <a:spcBef>
                <a:spcPts val="1000"/>
              </a:spcBef>
              <a:buClrTx/>
              <a:buSzTx/>
              <a:buNone/>
              <a:defRPr b="1" sz="2400">
                <a:solidFill>
                  <a:srgbClr val="000000"/>
                </a:solidFill>
                <a:latin typeface="+mn-lt"/>
                <a:ea typeface="+mn-ea"/>
                <a:cs typeface="+mn-cs"/>
                <a:sym typeface="Calibri"/>
              </a:defRPr>
            </a:lvl4pPr>
            <a:lvl5pPr marL="0" indent="1828800" defTabSz="914400">
              <a:lnSpc>
                <a:spcPct val="90000"/>
              </a:lnSpc>
              <a:spcBef>
                <a:spcPts val="1000"/>
              </a:spcBef>
              <a:buClrTx/>
              <a:buSzTx/>
              <a:buNone/>
              <a:defRPr b="1" sz="2400">
                <a:solidFill>
                  <a:srgbClr val="000000"/>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46" name="Text Placeholder 4"/>
          <p:cNvSpPr/>
          <p:nvPr>
            <p:ph type="body" sz="quarter" idx="21"/>
          </p:nvPr>
        </p:nvSpPr>
        <p:spPr>
          <a:xfrm>
            <a:off x="6172200" y="1681163"/>
            <a:ext cx="5183188" cy="823913"/>
          </a:xfrm>
          <a:prstGeom prst="rect">
            <a:avLst/>
          </a:prstGeom>
        </p:spPr>
        <p:txBody>
          <a:bodyPr anchor="b"/>
          <a:lstStyle/>
          <a:p>
            <a:pPr marL="0" indent="0" defTabSz="914400">
              <a:lnSpc>
                <a:spcPct val="90000"/>
              </a:lnSpc>
              <a:spcBef>
                <a:spcPts val="1000"/>
              </a:spcBef>
              <a:buClrTx/>
              <a:buSzTx/>
              <a:buNone/>
              <a:defRPr b="1" sz="2400">
                <a:solidFill>
                  <a:srgbClr val="000000"/>
                </a:solidFill>
                <a:latin typeface="+mn-lt"/>
                <a:ea typeface="+mn-ea"/>
                <a:cs typeface="+mn-cs"/>
                <a:sym typeface="Calibri"/>
              </a:defRPr>
            </a:pPr>
          </a:p>
        </p:txBody>
      </p:sp>
      <p:sp>
        <p:nvSpPr>
          <p:cNvPr id="147"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154" name="Title Text"/>
          <p:cNvSpPr txBox="1"/>
          <p:nvPr>
            <p:ph type="title"/>
          </p:nvPr>
        </p:nvSpPr>
        <p:spPr>
          <a:xfrm>
            <a:off x="838200" y="365125"/>
            <a:ext cx="10515600" cy="1325563"/>
          </a:xfrm>
          <a:prstGeom prst="rect">
            <a:avLst/>
          </a:prstGeom>
        </p:spPr>
        <p:txBody>
          <a:bodyPr anchor="ctr"/>
          <a:lstStyle>
            <a:lvl1pPr defTabSz="914400">
              <a:lnSpc>
                <a:spcPct val="90000"/>
              </a:lnSpc>
              <a:defRPr cap="none" sz="4400">
                <a:solidFill>
                  <a:srgbClr val="000000"/>
                </a:solidFill>
                <a:latin typeface="Calibri Light"/>
                <a:ea typeface="Calibri Light"/>
                <a:cs typeface="Calibri Light"/>
                <a:sym typeface="Calibri Light"/>
              </a:defRPr>
            </a:lvl1pPr>
          </a:lstStyle>
          <a:p>
            <a:pPr/>
            <a:r>
              <a:t>Title Text</a:t>
            </a:r>
          </a:p>
        </p:txBody>
      </p:sp>
      <p:sp>
        <p:nvSpPr>
          <p:cNvPr id="155"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sp>
        <p:nvSpPr>
          <p:cNvPr id="169" name="Title Text"/>
          <p:cNvSpPr txBox="1"/>
          <p:nvPr>
            <p:ph type="title"/>
          </p:nvPr>
        </p:nvSpPr>
        <p:spPr>
          <a:xfrm>
            <a:off x="839787" y="457200"/>
            <a:ext cx="3932239" cy="1600200"/>
          </a:xfrm>
          <a:prstGeom prst="rect">
            <a:avLst/>
          </a:prstGeom>
        </p:spPr>
        <p:txBody>
          <a:bodyPr/>
          <a:lstStyle>
            <a:lvl1pPr defTabSz="914400">
              <a:lnSpc>
                <a:spcPct val="90000"/>
              </a:lnSpc>
              <a:defRPr cap="none" sz="3200">
                <a:solidFill>
                  <a:srgbClr val="000000"/>
                </a:solidFill>
                <a:latin typeface="Calibri Light"/>
                <a:ea typeface="Calibri Light"/>
                <a:cs typeface="Calibri Light"/>
                <a:sym typeface="Calibri Light"/>
              </a:defRPr>
            </a:lvl1pPr>
          </a:lstStyle>
          <a:p>
            <a:pPr/>
            <a:r>
              <a:t>Title Text</a:t>
            </a:r>
          </a:p>
        </p:txBody>
      </p:sp>
      <p:sp>
        <p:nvSpPr>
          <p:cNvPr id="170" name="Body Level One…"/>
          <p:cNvSpPr txBox="1"/>
          <p:nvPr>
            <p:ph type="body" sz="half" idx="1"/>
          </p:nvPr>
        </p:nvSpPr>
        <p:spPr>
          <a:xfrm>
            <a:off x="5183187" y="987425"/>
            <a:ext cx="6172201" cy="4873625"/>
          </a:xfrm>
          <a:prstGeom prst="rect">
            <a:avLst/>
          </a:prstGeom>
        </p:spPr>
        <p:txBody>
          <a:bodyPr anchor="t"/>
          <a:lstStyle>
            <a:lvl1pPr marL="228600" indent="-228600" defTabSz="914400">
              <a:lnSpc>
                <a:spcPct val="90000"/>
              </a:lnSpc>
              <a:spcBef>
                <a:spcPts val="1000"/>
              </a:spcBef>
              <a:buClrTx/>
              <a:buSzPct val="100000"/>
              <a:buFont typeface="Arial"/>
              <a:buChar char="•"/>
              <a:defRPr sz="3200">
                <a:solidFill>
                  <a:srgbClr val="000000"/>
                </a:solidFill>
                <a:latin typeface="+mn-lt"/>
                <a:ea typeface="+mn-ea"/>
                <a:cs typeface="+mn-cs"/>
                <a:sym typeface="Calibri"/>
              </a:defRPr>
            </a:lvl1pPr>
            <a:lvl2pPr marL="718457" indent="-261257" defTabSz="914400">
              <a:lnSpc>
                <a:spcPct val="90000"/>
              </a:lnSpc>
              <a:spcBef>
                <a:spcPts val="1000"/>
              </a:spcBef>
              <a:buClrTx/>
              <a:buSzPct val="100000"/>
              <a:buFont typeface="Arial"/>
              <a:buChar char="•"/>
              <a:defRPr sz="3200">
                <a:solidFill>
                  <a:srgbClr val="000000"/>
                </a:solidFill>
                <a:latin typeface="+mn-lt"/>
                <a:ea typeface="+mn-ea"/>
                <a:cs typeface="+mn-cs"/>
                <a:sym typeface="Calibri"/>
              </a:defRPr>
            </a:lvl2pPr>
            <a:lvl3pPr marL="1219200" indent="-304800" defTabSz="914400">
              <a:lnSpc>
                <a:spcPct val="90000"/>
              </a:lnSpc>
              <a:spcBef>
                <a:spcPts val="1000"/>
              </a:spcBef>
              <a:buClrTx/>
              <a:buSzPct val="100000"/>
              <a:buFont typeface="Arial"/>
              <a:buChar char="•"/>
              <a:defRPr sz="3200">
                <a:solidFill>
                  <a:srgbClr val="000000"/>
                </a:solidFill>
                <a:latin typeface="+mn-lt"/>
                <a:ea typeface="+mn-ea"/>
                <a:cs typeface="+mn-cs"/>
                <a:sym typeface="Calibri"/>
              </a:defRPr>
            </a:lvl3pPr>
            <a:lvl4pPr marL="1737360" indent="-365760" defTabSz="914400">
              <a:lnSpc>
                <a:spcPct val="90000"/>
              </a:lnSpc>
              <a:spcBef>
                <a:spcPts val="1000"/>
              </a:spcBef>
              <a:buClrTx/>
              <a:buSzPct val="100000"/>
              <a:buFont typeface="Arial"/>
              <a:buChar char="•"/>
              <a:defRPr sz="3200">
                <a:solidFill>
                  <a:srgbClr val="000000"/>
                </a:solidFill>
                <a:latin typeface="+mn-lt"/>
                <a:ea typeface="+mn-ea"/>
                <a:cs typeface="+mn-cs"/>
                <a:sym typeface="Calibri"/>
              </a:defRPr>
            </a:lvl4pPr>
            <a:lvl5pPr marL="2194560" indent="-365760" defTabSz="914400">
              <a:lnSpc>
                <a:spcPct val="90000"/>
              </a:lnSpc>
              <a:spcBef>
                <a:spcPts val="1000"/>
              </a:spcBef>
              <a:buClrTx/>
              <a:buSzPct val="100000"/>
              <a:buFont typeface="Arial"/>
              <a:buChar char="•"/>
              <a:defRPr sz="3200">
                <a:solidFill>
                  <a:srgbClr val="000000"/>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71" name="Text Placeholder 3"/>
          <p:cNvSpPr/>
          <p:nvPr>
            <p:ph type="body" sz="quarter" idx="21"/>
          </p:nvPr>
        </p:nvSpPr>
        <p:spPr>
          <a:xfrm>
            <a:off x="839787" y="2057400"/>
            <a:ext cx="3932238" cy="3811588"/>
          </a:xfrm>
          <a:prstGeom prst="rect">
            <a:avLst/>
          </a:prstGeom>
        </p:spPr>
        <p:txBody>
          <a:bodyPr anchor="t"/>
          <a:lstStyle/>
          <a:p>
            <a:pPr marL="0" indent="0" defTabSz="914400">
              <a:lnSpc>
                <a:spcPct val="90000"/>
              </a:lnSpc>
              <a:spcBef>
                <a:spcPts val="1000"/>
              </a:spcBef>
              <a:buClrTx/>
              <a:buSzTx/>
              <a:buNone/>
              <a:defRPr sz="1600">
                <a:solidFill>
                  <a:srgbClr val="000000"/>
                </a:solidFill>
                <a:latin typeface="+mn-lt"/>
                <a:ea typeface="+mn-ea"/>
                <a:cs typeface="+mn-cs"/>
                <a:sym typeface="Calibri"/>
              </a:defRPr>
            </a:pPr>
          </a:p>
        </p:txBody>
      </p:sp>
      <p:sp>
        <p:nvSpPr>
          <p:cNvPr id="172"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sp>
        <p:nvSpPr>
          <p:cNvPr id="179" name="Title Text"/>
          <p:cNvSpPr txBox="1"/>
          <p:nvPr>
            <p:ph type="title"/>
          </p:nvPr>
        </p:nvSpPr>
        <p:spPr>
          <a:xfrm>
            <a:off x="839787" y="457200"/>
            <a:ext cx="3932239" cy="1600200"/>
          </a:xfrm>
          <a:prstGeom prst="rect">
            <a:avLst/>
          </a:prstGeom>
        </p:spPr>
        <p:txBody>
          <a:bodyPr/>
          <a:lstStyle>
            <a:lvl1pPr defTabSz="914400">
              <a:lnSpc>
                <a:spcPct val="90000"/>
              </a:lnSpc>
              <a:defRPr cap="none" sz="3200">
                <a:solidFill>
                  <a:srgbClr val="000000"/>
                </a:solidFill>
                <a:latin typeface="Calibri Light"/>
                <a:ea typeface="Calibri Light"/>
                <a:cs typeface="Calibri Light"/>
                <a:sym typeface="Calibri Light"/>
              </a:defRPr>
            </a:lvl1pPr>
          </a:lstStyle>
          <a:p>
            <a:pPr/>
            <a:r>
              <a:t>Title Text</a:t>
            </a:r>
          </a:p>
        </p:txBody>
      </p:sp>
      <p:sp>
        <p:nvSpPr>
          <p:cNvPr id="180" name="Picture Placeholder 2"/>
          <p:cNvSpPr/>
          <p:nvPr>
            <p:ph type="pic" sz="half" idx="21"/>
          </p:nvPr>
        </p:nvSpPr>
        <p:spPr>
          <a:xfrm>
            <a:off x="5183187" y="987425"/>
            <a:ext cx="6172201" cy="4873625"/>
          </a:xfrm>
          <a:prstGeom prst="rect">
            <a:avLst/>
          </a:prstGeom>
        </p:spPr>
        <p:txBody>
          <a:bodyPr lIns="91439" rIns="91439" anchor="t">
            <a:noAutofit/>
          </a:bodyPr>
          <a:lstStyle/>
          <a:p>
            <a:pPr/>
          </a:p>
        </p:txBody>
      </p:sp>
      <p:sp>
        <p:nvSpPr>
          <p:cNvPr id="181" name="Body Level One…"/>
          <p:cNvSpPr txBox="1"/>
          <p:nvPr>
            <p:ph type="body" sz="quarter" idx="1"/>
          </p:nvPr>
        </p:nvSpPr>
        <p:spPr>
          <a:xfrm>
            <a:off x="839787" y="2057400"/>
            <a:ext cx="3932239" cy="3811588"/>
          </a:xfrm>
          <a:prstGeom prst="rect">
            <a:avLst/>
          </a:prstGeom>
        </p:spPr>
        <p:txBody>
          <a:bodyPr anchor="t"/>
          <a:lstStyle>
            <a:lvl1pPr marL="0" indent="0" defTabSz="914400">
              <a:lnSpc>
                <a:spcPct val="90000"/>
              </a:lnSpc>
              <a:spcBef>
                <a:spcPts val="1000"/>
              </a:spcBef>
              <a:buClrTx/>
              <a:buSzTx/>
              <a:buNone/>
              <a:defRPr sz="1600">
                <a:solidFill>
                  <a:srgbClr val="000000"/>
                </a:solidFill>
                <a:latin typeface="+mn-lt"/>
                <a:ea typeface="+mn-ea"/>
                <a:cs typeface="+mn-cs"/>
                <a:sym typeface="Calibri"/>
              </a:defRPr>
            </a:lvl1pPr>
            <a:lvl2pPr marL="0" indent="457200" defTabSz="914400">
              <a:lnSpc>
                <a:spcPct val="90000"/>
              </a:lnSpc>
              <a:spcBef>
                <a:spcPts val="1000"/>
              </a:spcBef>
              <a:buClrTx/>
              <a:buSzTx/>
              <a:buNone/>
              <a:defRPr sz="1600">
                <a:solidFill>
                  <a:srgbClr val="000000"/>
                </a:solidFill>
                <a:latin typeface="+mn-lt"/>
                <a:ea typeface="+mn-ea"/>
                <a:cs typeface="+mn-cs"/>
                <a:sym typeface="Calibri"/>
              </a:defRPr>
            </a:lvl2pPr>
            <a:lvl3pPr marL="0" indent="914400" defTabSz="914400">
              <a:lnSpc>
                <a:spcPct val="90000"/>
              </a:lnSpc>
              <a:spcBef>
                <a:spcPts val="1000"/>
              </a:spcBef>
              <a:buClrTx/>
              <a:buSzTx/>
              <a:buNone/>
              <a:defRPr sz="1600">
                <a:solidFill>
                  <a:srgbClr val="000000"/>
                </a:solidFill>
                <a:latin typeface="+mn-lt"/>
                <a:ea typeface="+mn-ea"/>
                <a:cs typeface="+mn-cs"/>
                <a:sym typeface="Calibri"/>
              </a:defRPr>
            </a:lvl3pPr>
            <a:lvl4pPr marL="0" indent="1371600" defTabSz="914400">
              <a:lnSpc>
                <a:spcPct val="90000"/>
              </a:lnSpc>
              <a:spcBef>
                <a:spcPts val="1000"/>
              </a:spcBef>
              <a:buClrTx/>
              <a:buSzTx/>
              <a:buNone/>
              <a:defRPr sz="1600">
                <a:solidFill>
                  <a:srgbClr val="000000"/>
                </a:solidFill>
                <a:latin typeface="+mn-lt"/>
                <a:ea typeface="+mn-ea"/>
                <a:cs typeface="+mn-cs"/>
                <a:sym typeface="Calibri"/>
              </a:defRPr>
            </a:lvl4pPr>
            <a:lvl5pPr marL="0" indent="1828800" defTabSz="914400">
              <a:lnSpc>
                <a:spcPct val="90000"/>
              </a:lnSpc>
              <a:spcBef>
                <a:spcPts val="1000"/>
              </a:spcBef>
              <a:buClrTx/>
              <a:buSzTx/>
              <a:buNone/>
              <a:defRPr sz="1600">
                <a:solidFill>
                  <a:srgbClr val="000000"/>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82"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0">
    <p:bg>
      <p:bgPr>
        <a:solidFill>
          <a:srgbClr val="000000"/>
        </a:solidFill>
      </p:bgPr>
    </p:bg>
    <p:spTree>
      <p:nvGrpSpPr>
        <p:cNvPr id="1" name=""/>
        <p:cNvGrpSpPr/>
        <p:nvPr/>
      </p:nvGrpSpPr>
      <p:grpSpPr>
        <a:xfrm>
          <a:off x="0" y="0"/>
          <a:ext cx="0" cy="0"/>
          <a:chOff x="0" y="0"/>
          <a:chExt cx="0" cy="0"/>
        </a:xfrm>
      </p:grpSpPr>
      <p:sp>
        <p:nvSpPr>
          <p:cNvPr id="24" name="Rectangle 6"/>
          <p:cNvSpPr/>
          <p:nvPr/>
        </p:nvSpPr>
        <p:spPr>
          <a:xfrm>
            <a:off x="446533" y="3085763"/>
            <a:ext cx="11298934" cy="3338150"/>
          </a:xfrm>
          <a:prstGeom prst="rect">
            <a:avLst/>
          </a:prstGeom>
          <a:solidFill>
            <a:srgbClr val="465359"/>
          </a:solidFill>
          <a:ln w="12700">
            <a:miter lim="400000"/>
          </a:ln>
        </p:spPr>
        <p:txBody>
          <a:bodyPr lIns="45719" rIns="45719"/>
          <a:lstStyle/>
          <a:p>
            <a:pPr>
              <a:defRPr>
                <a:solidFill>
                  <a:srgbClr val="FFFFFF"/>
                </a:solidFill>
              </a:defRPr>
            </a:pPr>
          </a:p>
        </p:txBody>
      </p:sp>
      <p:sp>
        <p:nvSpPr>
          <p:cNvPr id="25" name="Title Text"/>
          <p:cNvSpPr txBox="1"/>
          <p:nvPr>
            <p:ph type="title"/>
          </p:nvPr>
        </p:nvSpPr>
        <p:spPr>
          <a:xfrm>
            <a:off x="581190" y="1020431"/>
            <a:ext cx="10993551" cy="1475013"/>
          </a:xfrm>
          <a:prstGeom prst="rect">
            <a:avLst/>
          </a:prstGeom>
        </p:spPr>
        <p:txBody>
          <a:bodyPr/>
          <a:lstStyle>
            <a:lvl1pPr>
              <a:defRPr sz="3600">
                <a:solidFill>
                  <a:srgbClr val="FFFFFF"/>
                </a:solidFill>
              </a:defRPr>
            </a:lvl1pPr>
          </a:lstStyle>
          <a:p>
            <a:pPr/>
            <a:r>
              <a:t>Title Text</a:t>
            </a:r>
          </a:p>
        </p:txBody>
      </p:sp>
      <p:sp>
        <p:nvSpPr>
          <p:cNvPr id="26" name="Body Level One…"/>
          <p:cNvSpPr txBox="1"/>
          <p:nvPr>
            <p:ph type="body" sz="quarter" idx="1"/>
          </p:nvPr>
        </p:nvSpPr>
        <p:spPr>
          <a:xfrm>
            <a:off x="581193" y="2495444"/>
            <a:ext cx="10993548" cy="590322"/>
          </a:xfrm>
          <a:prstGeom prst="rect">
            <a:avLst/>
          </a:prstGeom>
        </p:spPr>
        <p:txBody>
          <a:bodyPr anchor="t"/>
          <a:lstStyle>
            <a:lvl1pPr marL="0" indent="0">
              <a:buClrTx/>
              <a:buSzTx/>
              <a:buNone/>
              <a:defRPr cap="all" sz="1600">
                <a:solidFill>
                  <a:schemeClr val="accent1"/>
                </a:solidFill>
              </a:defRPr>
            </a:lvl1pPr>
            <a:lvl2pPr marL="0" indent="457200">
              <a:buClrTx/>
              <a:buSzTx/>
              <a:buNone/>
              <a:defRPr cap="all" sz="1600">
                <a:solidFill>
                  <a:schemeClr val="accent1"/>
                </a:solidFill>
              </a:defRPr>
            </a:lvl2pPr>
            <a:lvl3pPr marL="0" indent="914400">
              <a:buClrTx/>
              <a:buSzTx/>
              <a:buNone/>
              <a:defRPr cap="all" sz="1600">
                <a:solidFill>
                  <a:schemeClr val="accent1"/>
                </a:solidFill>
              </a:defRPr>
            </a:lvl3pPr>
            <a:lvl4pPr marL="0" indent="1371600">
              <a:buClrTx/>
              <a:buSzTx/>
              <a:buNone/>
              <a:defRPr cap="all" sz="1600">
                <a:solidFill>
                  <a:schemeClr val="accent1"/>
                </a:solidFill>
              </a:defRPr>
            </a:lvl4pPr>
            <a:lvl5pPr marL="0" indent="1828800">
              <a:buClrTx/>
              <a:buSzTx/>
              <a:buNone/>
              <a:defRPr cap="all" sz="16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89" name="Rectangle 6"/>
          <p:cNvSpPr/>
          <p:nvPr/>
        </p:nvSpPr>
        <p:spPr>
          <a:xfrm>
            <a:off x="446533" y="3085763"/>
            <a:ext cx="11298934" cy="3338150"/>
          </a:xfrm>
          <a:prstGeom prst="rect">
            <a:avLst/>
          </a:prstGeom>
          <a:solidFill>
            <a:srgbClr val="465359"/>
          </a:solidFill>
          <a:ln w="12700">
            <a:miter lim="400000"/>
          </a:ln>
        </p:spPr>
        <p:txBody>
          <a:bodyPr lIns="45719" rIns="45719"/>
          <a:lstStyle/>
          <a:p>
            <a:pPr/>
          </a:p>
        </p:txBody>
      </p:sp>
      <p:sp>
        <p:nvSpPr>
          <p:cNvPr id="190" name="Title Text"/>
          <p:cNvSpPr txBox="1"/>
          <p:nvPr>
            <p:ph type="title"/>
          </p:nvPr>
        </p:nvSpPr>
        <p:spPr>
          <a:xfrm>
            <a:off x="581190" y="1020431"/>
            <a:ext cx="10993551" cy="1475013"/>
          </a:xfrm>
          <a:prstGeom prst="rect">
            <a:avLst/>
          </a:prstGeom>
        </p:spPr>
        <p:txBody>
          <a:bodyPr/>
          <a:lstStyle>
            <a:lvl1pPr>
              <a:defRPr sz="3600"/>
            </a:lvl1pPr>
          </a:lstStyle>
          <a:p>
            <a:pPr/>
            <a:r>
              <a:t>Title Text</a:t>
            </a:r>
          </a:p>
        </p:txBody>
      </p:sp>
      <p:sp>
        <p:nvSpPr>
          <p:cNvPr id="191" name="Body Level One…"/>
          <p:cNvSpPr txBox="1"/>
          <p:nvPr>
            <p:ph type="body" sz="quarter" idx="1"/>
          </p:nvPr>
        </p:nvSpPr>
        <p:spPr>
          <a:xfrm>
            <a:off x="581193" y="2495444"/>
            <a:ext cx="10993548" cy="590322"/>
          </a:xfrm>
          <a:prstGeom prst="rect">
            <a:avLst/>
          </a:prstGeom>
        </p:spPr>
        <p:txBody>
          <a:bodyPr anchor="t"/>
          <a:lstStyle>
            <a:lvl1pPr marL="0" indent="0">
              <a:buClrTx/>
              <a:buSzTx/>
              <a:buNone/>
              <a:defRPr cap="all" sz="1600">
                <a:solidFill>
                  <a:schemeClr val="accent1"/>
                </a:solidFill>
              </a:defRPr>
            </a:lvl1pPr>
            <a:lvl2pPr marL="0" indent="457200">
              <a:buClrTx/>
              <a:buSzTx/>
              <a:buNone/>
              <a:defRPr cap="all" sz="1600">
                <a:solidFill>
                  <a:schemeClr val="accent1"/>
                </a:solidFill>
              </a:defRPr>
            </a:lvl2pPr>
            <a:lvl3pPr marL="0" indent="914400">
              <a:buClrTx/>
              <a:buSzTx/>
              <a:buNone/>
              <a:defRPr cap="all" sz="1600">
                <a:solidFill>
                  <a:schemeClr val="accent1"/>
                </a:solidFill>
              </a:defRPr>
            </a:lvl3pPr>
            <a:lvl4pPr marL="0" indent="1371600">
              <a:buClrTx/>
              <a:buSzTx/>
              <a:buNone/>
              <a:defRPr cap="all" sz="1600">
                <a:solidFill>
                  <a:schemeClr val="accent1"/>
                </a:solidFill>
              </a:defRPr>
            </a:lvl4pPr>
            <a:lvl5pPr marL="0" indent="1828800">
              <a:buClrTx/>
              <a:buSzTx/>
              <a:buNone/>
              <a:defRPr cap="all" sz="16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1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99" name="Title Text"/>
          <p:cNvSpPr txBox="1"/>
          <p:nvPr>
            <p:ph type="title"/>
          </p:nvPr>
        </p:nvSpPr>
        <p:spPr>
          <a:xfrm>
            <a:off x="581191" y="702155"/>
            <a:ext cx="11029617" cy="1188721"/>
          </a:xfrm>
          <a:prstGeom prst="rect">
            <a:avLst/>
          </a:prstGeom>
        </p:spPr>
        <p:txBody>
          <a:bodyPr anchor="ctr"/>
          <a:lstStyle>
            <a:lvl1pPr>
              <a:defRPr b="1" sz="3600">
                <a:latin typeface="+mj-lt"/>
                <a:ea typeface="+mj-ea"/>
                <a:cs typeface="+mj-cs"/>
                <a:sym typeface="Helvetica"/>
              </a:defRPr>
            </a:lvl1pPr>
          </a:lstStyle>
          <a:p>
            <a:pPr/>
            <a:r>
              <a:t>Title Text</a:t>
            </a:r>
          </a:p>
        </p:txBody>
      </p:sp>
      <p:sp>
        <p:nvSpPr>
          <p:cNvPr id="200" name="Body Level One…"/>
          <p:cNvSpPr txBox="1"/>
          <p:nvPr>
            <p:ph type="body" idx="1"/>
          </p:nvPr>
        </p:nvSpPr>
        <p:spPr>
          <a:xfrm>
            <a:off x="581191" y="2048718"/>
            <a:ext cx="11029617" cy="3926632"/>
          </a:xfrm>
          <a:prstGeom prst="rect">
            <a:avLst/>
          </a:prstGeom>
        </p:spPr>
        <p:txBody>
          <a:bodyPr anchor="t"/>
          <a:lstStyle>
            <a:lvl1pPr>
              <a:defRPr sz="2800">
                <a:latin typeface="+mj-lt"/>
                <a:ea typeface="+mj-ea"/>
                <a:cs typeface="+mj-cs"/>
                <a:sym typeface="Helvetica"/>
              </a:defRPr>
            </a:lvl1pPr>
            <a:lvl2pPr marL="681000" indent="-356999">
              <a:buChar char="➢"/>
              <a:defRPr sz="2800">
                <a:latin typeface="+mj-lt"/>
                <a:ea typeface="+mj-ea"/>
                <a:cs typeface="+mj-cs"/>
                <a:sym typeface="Helvetica"/>
              </a:defRPr>
            </a:lvl2pPr>
            <a:lvl3pPr marL="1008000" indent="-377999">
              <a:defRPr sz="2800">
                <a:latin typeface="+mj-lt"/>
                <a:ea typeface="+mj-ea"/>
                <a:cs typeface="+mj-cs"/>
                <a:sym typeface="Helvetica"/>
              </a:defRPr>
            </a:lvl3pPr>
            <a:lvl4pPr marL="1371999" indent="-364000">
              <a:defRPr sz="2800">
                <a:latin typeface="+mj-lt"/>
                <a:ea typeface="+mj-ea"/>
                <a:cs typeface="+mj-cs"/>
                <a:sym typeface="Helvetica"/>
              </a:defRPr>
            </a:lvl4pPr>
            <a:lvl5pPr marL="1731999" indent="-363999">
              <a:defRPr sz="2800">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201" name="Slide Number"/>
          <p:cNvSpPr txBox="1"/>
          <p:nvPr>
            <p:ph type="sldNum" sz="quarter" idx="2"/>
          </p:nvPr>
        </p:nvSpPr>
        <p:spPr>
          <a:xfrm>
            <a:off x="11337154" y="6471856"/>
            <a:ext cx="273656" cy="269241"/>
          </a:xfrm>
          <a:prstGeom prst="rect">
            <a:avLst/>
          </a:prstGeom>
        </p:spPr>
        <p:txBody>
          <a:bodyPr/>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08" name="Rectangle 7"/>
          <p:cNvSpPr/>
          <p:nvPr/>
        </p:nvSpPr>
        <p:spPr>
          <a:xfrm>
            <a:off x="447816" y="5141974"/>
            <a:ext cx="11290862" cy="1258828"/>
          </a:xfrm>
          <a:prstGeom prst="rect">
            <a:avLst/>
          </a:prstGeom>
          <a:solidFill>
            <a:srgbClr val="465359"/>
          </a:solidFill>
          <a:ln w="12700">
            <a:miter lim="400000"/>
          </a:ln>
        </p:spPr>
        <p:txBody>
          <a:bodyPr lIns="45719" rIns="45719"/>
          <a:lstStyle/>
          <a:p>
            <a:pPr/>
          </a:p>
        </p:txBody>
      </p:sp>
      <p:sp>
        <p:nvSpPr>
          <p:cNvPr id="209" name="Title Text"/>
          <p:cNvSpPr txBox="1"/>
          <p:nvPr>
            <p:ph type="title"/>
          </p:nvPr>
        </p:nvSpPr>
        <p:spPr>
          <a:xfrm>
            <a:off x="581193" y="2393950"/>
            <a:ext cx="11029616" cy="2147467"/>
          </a:xfrm>
          <a:prstGeom prst="rect">
            <a:avLst/>
          </a:prstGeom>
        </p:spPr>
        <p:txBody>
          <a:bodyPr/>
          <a:lstStyle>
            <a:lvl1pPr>
              <a:defRPr sz="3600"/>
            </a:lvl1pPr>
          </a:lstStyle>
          <a:p>
            <a:pPr/>
            <a:r>
              <a:t>Title Text</a:t>
            </a:r>
          </a:p>
        </p:txBody>
      </p:sp>
      <p:sp>
        <p:nvSpPr>
          <p:cNvPr id="210" name="Body Level One…"/>
          <p:cNvSpPr txBox="1"/>
          <p:nvPr>
            <p:ph type="body" sz="quarter" idx="1"/>
          </p:nvPr>
        </p:nvSpPr>
        <p:spPr>
          <a:xfrm>
            <a:off x="581191" y="4541416"/>
            <a:ext cx="11029617" cy="600557"/>
          </a:xfrm>
          <a:prstGeom prst="rect">
            <a:avLst/>
          </a:prstGeom>
        </p:spPr>
        <p:txBody>
          <a:bodyPr anchor="t"/>
          <a:lstStyle>
            <a:lvl1pPr marL="0" indent="0">
              <a:buClrTx/>
              <a:buSzTx/>
              <a:buNone/>
              <a:defRPr cap="all">
                <a:solidFill>
                  <a:schemeClr val="accent1"/>
                </a:solidFill>
              </a:defRPr>
            </a:lvl1pPr>
            <a:lvl2pPr marL="0" indent="457200">
              <a:buClrTx/>
              <a:buSzTx/>
              <a:buNone/>
              <a:defRPr cap="all">
                <a:solidFill>
                  <a:schemeClr val="accent1"/>
                </a:solidFill>
              </a:defRPr>
            </a:lvl2pPr>
            <a:lvl3pPr marL="0" indent="914400">
              <a:buClrTx/>
              <a:buSzTx/>
              <a:buNone/>
              <a:defRPr cap="all">
                <a:solidFill>
                  <a:schemeClr val="accent1"/>
                </a:solidFill>
              </a:defRPr>
            </a:lvl3pPr>
            <a:lvl4pPr marL="0" indent="1371600">
              <a:buClrTx/>
              <a:buSzTx/>
              <a:buNone/>
              <a:defRPr cap="all">
                <a:solidFill>
                  <a:schemeClr val="accent1"/>
                </a:solidFill>
              </a:defRPr>
            </a:lvl4pPr>
            <a:lvl5pPr marL="0" indent="1828800">
              <a:buClrTx/>
              <a:buSzTx/>
              <a:buNone/>
              <a:defRPr cap="all">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2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218" name="Title Text"/>
          <p:cNvSpPr txBox="1"/>
          <p:nvPr>
            <p:ph type="title"/>
          </p:nvPr>
        </p:nvSpPr>
        <p:spPr>
          <a:xfrm>
            <a:off x="581193" y="729657"/>
            <a:ext cx="11029616" cy="988334"/>
          </a:xfrm>
          <a:prstGeom prst="rect">
            <a:avLst/>
          </a:prstGeom>
        </p:spPr>
        <p:txBody>
          <a:bodyPr/>
          <a:lstStyle/>
          <a:p>
            <a:pPr/>
            <a:r>
              <a:t>Title Text</a:t>
            </a:r>
          </a:p>
        </p:txBody>
      </p:sp>
      <p:sp>
        <p:nvSpPr>
          <p:cNvPr id="219" name="Body Level One…"/>
          <p:cNvSpPr txBox="1"/>
          <p:nvPr>
            <p:ph type="body" sz="half" idx="1"/>
          </p:nvPr>
        </p:nvSpPr>
        <p:spPr>
          <a:xfrm>
            <a:off x="581193" y="2228002"/>
            <a:ext cx="5194768" cy="363304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227" name="Title Text"/>
          <p:cNvSpPr txBox="1"/>
          <p:nvPr>
            <p:ph type="title"/>
          </p:nvPr>
        </p:nvSpPr>
        <p:spPr>
          <a:xfrm>
            <a:off x="581193" y="729657"/>
            <a:ext cx="11029616" cy="988334"/>
          </a:xfrm>
          <a:prstGeom prst="rect">
            <a:avLst/>
          </a:prstGeom>
        </p:spPr>
        <p:txBody>
          <a:bodyPr/>
          <a:lstStyle/>
          <a:p>
            <a:pPr/>
            <a:r>
              <a:t>Title Text</a:t>
            </a:r>
          </a:p>
        </p:txBody>
      </p:sp>
      <p:sp>
        <p:nvSpPr>
          <p:cNvPr id="228" name="Body Level One…"/>
          <p:cNvSpPr txBox="1"/>
          <p:nvPr>
            <p:ph type="body" sz="quarter" idx="1"/>
          </p:nvPr>
        </p:nvSpPr>
        <p:spPr>
          <a:xfrm>
            <a:off x="581190" y="2250891"/>
            <a:ext cx="5194770" cy="557785"/>
          </a:xfrm>
          <a:prstGeom prst="rect">
            <a:avLst/>
          </a:prstGeom>
        </p:spPr>
        <p:txBody>
          <a:bodyPr/>
          <a:lstStyle>
            <a:lvl1pPr marL="0" indent="0">
              <a:buClrTx/>
              <a:buSzTx/>
              <a:buNone/>
              <a:defRPr sz="2000"/>
            </a:lvl1pPr>
            <a:lvl2pPr marL="0" indent="457200">
              <a:buClrTx/>
              <a:buSzTx/>
              <a:buNone/>
              <a:defRPr sz="2000"/>
            </a:lvl2pPr>
            <a:lvl3pPr marL="0" indent="914400">
              <a:buClrTx/>
              <a:buSzTx/>
              <a:buNone/>
              <a:defRPr sz="2000"/>
            </a:lvl3pPr>
            <a:lvl4pPr marL="0" indent="1371600">
              <a:buClrTx/>
              <a:buSzTx/>
              <a:buNone/>
              <a:defRPr sz="2000"/>
            </a:lvl4pPr>
            <a:lvl5pPr marL="0" indent="1828800">
              <a:buClrTx/>
              <a:buSz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229" name="Text Placeholder 4"/>
          <p:cNvSpPr/>
          <p:nvPr>
            <p:ph type="body" sz="quarter" idx="21"/>
          </p:nvPr>
        </p:nvSpPr>
        <p:spPr>
          <a:xfrm>
            <a:off x="6416038" y="2250892"/>
            <a:ext cx="5194772" cy="553374"/>
          </a:xfrm>
          <a:prstGeom prst="rect">
            <a:avLst/>
          </a:prstGeom>
        </p:spPr>
        <p:txBody>
          <a:bodyPr/>
          <a:lstStyle/>
          <a:p>
            <a:pPr marL="0" indent="0">
              <a:buClrTx/>
              <a:buSzTx/>
              <a:buNone/>
              <a:defRPr sz="2000"/>
            </a:pPr>
          </a:p>
        </p:txBody>
      </p:sp>
      <p:sp>
        <p:nvSpPr>
          <p:cNvPr id="2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237" name="Title Text"/>
          <p:cNvSpPr txBox="1"/>
          <p:nvPr>
            <p:ph type="title"/>
          </p:nvPr>
        </p:nvSpPr>
        <p:spPr>
          <a:prstGeom prst="rect">
            <a:avLst/>
          </a:prstGeom>
        </p:spPr>
        <p:txBody>
          <a:bodyPr/>
          <a:lstStyle/>
          <a:p>
            <a:pPr/>
            <a:r>
              <a:t>Title Text</a:t>
            </a:r>
          </a:p>
        </p:txBody>
      </p:sp>
      <p:sp>
        <p:nvSpPr>
          <p:cNvPr id="2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2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252" name="Rectangle 8"/>
          <p:cNvSpPr/>
          <p:nvPr/>
        </p:nvSpPr>
        <p:spPr>
          <a:xfrm>
            <a:off x="447817" y="601199"/>
            <a:ext cx="3682723" cy="5815477"/>
          </a:xfrm>
          <a:prstGeom prst="rect">
            <a:avLst/>
          </a:prstGeom>
          <a:solidFill>
            <a:srgbClr val="465359"/>
          </a:solidFill>
          <a:ln w="12700">
            <a:miter lim="400000"/>
          </a:ln>
        </p:spPr>
        <p:txBody>
          <a:bodyPr lIns="45719" rIns="45719"/>
          <a:lstStyle/>
          <a:p>
            <a:pPr/>
          </a:p>
        </p:txBody>
      </p:sp>
      <p:sp>
        <p:nvSpPr>
          <p:cNvPr id="253" name="Title Text"/>
          <p:cNvSpPr txBox="1"/>
          <p:nvPr>
            <p:ph type="title"/>
          </p:nvPr>
        </p:nvSpPr>
        <p:spPr>
          <a:xfrm>
            <a:off x="767857" y="933450"/>
            <a:ext cx="3031852" cy="1722420"/>
          </a:xfrm>
          <a:prstGeom prst="rect">
            <a:avLst/>
          </a:prstGeom>
        </p:spPr>
        <p:txBody>
          <a:bodyPr/>
          <a:lstStyle>
            <a:lvl1pPr>
              <a:defRPr sz="2400">
                <a:solidFill>
                  <a:srgbClr val="FFFFFF"/>
                </a:solidFill>
              </a:defRPr>
            </a:lvl1pPr>
          </a:lstStyle>
          <a:p>
            <a:pPr/>
            <a:r>
              <a:t>Title Text</a:t>
            </a:r>
          </a:p>
        </p:txBody>
      </p:sp>
      <p:sp>
        <p:nvSpPr>
          <p:cNvPr id="254" name="Body Level One…"/>
          <p:cNvSpPr txBox="1"/>
          <p:nvPr>
            <p:ph type="body" sz="half" idx="1"/>
          </p:nvPr>
        </p:nvSpPr>
        <p:spPr>
          <a:xfrm>
            <a:off x="4900927" y="1179828"/>
            <a:ext cx="6650992" cy="4658218"/>
          </a:xfrm>
          <a:prstGeom prst="rect">
            <a:avLst/>
          </a:prstGeom>
        </p:spPr>
        <p:txBody>
          <a:bodyPr/>
          <a:lstStyle>
            <a:lvl1pPr>
              <a:defRPr sz="2000">
                <a:solidFill>
                  <a:srgbClr val="2A2441"/>
                </a:solidFill>
              </a:defRPr>
            </a:lvl1pPr>
            <a:lvl2pPr marL="663999" indent="-339999">
              <a:defRPr sz="2000">
                <a:solidFill>
                  <a:srgbClr val="2A2441"/>
                </a:solidFill>
              </a:defRPr>
            </a:lvl2pPr>
            <a:lvl3pPr marL="967500" indent="-337500">
              <a:defRPr sz="2000">
                <a:solidFill>
                  <a:srgbClr val="2A2441"/>
                </a:solidFill>
              </a:defRPr>
            </a:lvl3pPr>
            <a:lvl4pPr marL="1342285" indent="-334285">
              <a:defRPr sz="2000">
                <a:solidFill>
                  <a:srgbClr val="2A2441"/>
                </a:solidFill>
              </a:defRPr>
            </a:lvl4pPr>
            <a:lvl5pPr marL="1702285" indent="-334285">
              <a:defRPr sz="2000">
                <a:solidFill>
                  <a:srgbClr val="2A2441"/>
                </a:solidFill>
              </a:defRPr>
            </a:lvl5pPr>
          </a:lstStyle>
          <a:p>
            <a:pPr/>
            <a:r>
              <a:t>Body Level One</a:t>
            </a:r>
          </a:p>
          <a:p>
            <a:pPr lvl="1"/>
            <a:r>
              <a:t>Body Level Two</a:t>
            </a:r>
          </a:p>
          <a:p>
            <a:pPr lvl="2"/>
            <a:r>
              <a:t>Body Level Three</a:t>
            </a:r>
          </a:p>
          <a:p>
            <a:pPr lvl="3"/>
            <a:r>
              <a:t>Body Level Four</a:t>
            </a:r>
          </a:p>
          <a:p>
            <a:pPr lvl="4"/>
            <a:r>
              <a:t>Body Level Five</a:t>
            </a:r>
          </a:p>
        </p:txBody>
      </p:sp>
      <p:sp>
        <p:nvSpPr>
          <p:cNvPr id="255" name="Text Placeholder 3"/>
          <p:cNvSpPr/>
          <p:nvPr>
            <p:ph type="body" sz="quarter" idx="21"/>
          </p:nvPr>
        </p:nvSpPr>
        <p:spPr>
          <a:xfrm>
            <a:off x="767857" y="2836653"/>
            <a:ext cx="3031852" cy="3001393"/>
          </a:xfrm>
          <a:prstGeom prst="rect">
            <a:avLst/>
          </a:prstGeom>
        </p:spPr>
        <p:txBody>
          <a:bodyPr anchor="t"/>
          <a:lstStyle/>
          <a:p>
            <a:pPr marL="0" indent="0">
              <a:buClrTx/>
              <a:buSzTx/>
              <a:buNone/>
              <a:defRPr sz="1600">
                <a:solidFill>
                  <a:srgbClr val="FFFFFF"/>
                </a:solidFill>
              </a:defRPr>
            </a:pPr>
          </a:p>
        </p:txBody>
      </p:sp>
      <p:sp>
        <p:nvSpPr>
          <p:cNvPr id="256" name="Slide Number"/>
          <p:cNvSpPr txBox="1"/>
          <p:nvPr>
            <p:ph type="sldNum" sz="quarter" idx="2"/>
          </p:nvPr>
        </p:nvSpPr>
        <p:spPr>
          <a:xfrm>
            <a:off x="11379533" y="6523908"/>
            <a:ext cx="231277" cy="231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263" name="Title Text"/>
          <p:cNvSpPr txBox="1"/>
          <p:nvPr>
            <p:ph type="title"/>
          </p:nvPr>
        </p:nvSpPr>
        <p:spPr>
          <a:xfrm>
            <a:off x="581193" y="4693389"/>
            <a:ext cx="11029616" cy="566739"/>
          </a:xfrm>
          <a:prstGeom prst="rect">
            <a:avLst/>
          </a:prstGeom>
        </p:spPr>
        <p:txBody>
          <a:bodyPr/>
          <a:lstStyle>
            <a:lvl1pPr>
              <a:defRPr sz="2400"/>
            </a:lvl1pPr>
          </a:lstStyle>
          <a:p>
            <a:pPr/>
            <a:r>
              <a:t>Title Text</a:t>
            </a:r>
          </a:p>
        </p:txBody>
      </p:sp>
      <p:sp>
        <p:nvSpPr>
          <p:cNvPr id="264" name="Picture Placeholder 2"/>
          <p:cNvSpPr/>
          <p:nvPr>
            <p:ph type="pic" idx="21"/>
          </p:nvPr>
        </p:nvSpPr>
        <p:spPr>
          <a:xfrm>
            <a:off x="447816" y="641350"/>
            <a:ext cx="11290860" cy="3651249"/>
          </a:xfrm>
          <a:prstGeom prst="rect">
            <a:avLst/>
          </a:prstGeom>
        </p:spPr>
        <p:txBody>
          <a:bodyPr lIns="91439" rIns="91439" anchor="t">
            <a:noAutofit/>
          </a:bodyPr>
          <a:lstStyle/>
          <a:p>
            <a:pPr/>
          </a:p>
        </p:txBody>
      </p:sp>
      <p:sp>
        <p:nvSpPr>
          <p:cNvPr id="265" name="Body Level One…"/>
          <p:cNvSpPr txBox="1"/>
          <p:nvPr>
            <p:ph type="body" sz="quarter" idx="1"/>
          </p:nvPr>
        </p:nvSpPr>
        <p:spPr>
          <a:xfrm>
            <a:off x="581191" y="5260126"/>
            <a:ext cx="11029618" cy="998149"/>
          </a:xfrm>
          <a:prstGeom prst="rect">
            <a:avLst/>
          </a:prstGeom>
        </p:spPr>
        <p:txBody>
          <a:bodyPr anchor="t"/>
          <a:lstStyle>
            <a:lvl1pPr marL="0" indent="0">
              <a:buClrTx/>
              <a:buSzTx/>
              <a:buNone/>
              <a:defRPr sz="1600"/>
            </a:lvl1pPr>
            <a:lvl2pPr marL="0" indent="457200">
              <a:buClrTx/>
              <a:buSzTx/>
              <a:buNone/>
              <a:defRPr sz="1600"/>
            </a:lvl2pPr>
            <a:lvl3pPr marL="0" indent="914400">
              <a:buClrTx/>
              <a:buSzTx/>
              <a:buNone/>
              <a:defRPr sz="1600"/>
            </a:lvl3pPr>
            <a:lvl4pPr marL="0" indent="1371600">
              <a:buClrTx/>
              <a:buSzTx/>
              <a:buNone/>
              <a:defRPr sz="1600"/>
            </a:lvl4pPr>
            <a:lvl5pPr marL="0" indent="1828800">
              <a:buClrTx/>
              <a:buSz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2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sp>
        <p:nvSpPr>
          <p:cNvPr id="273" name="Rectangle 8"/>
          <p:cNvSpPr/>
          <p:nvPr/>
        </p:nvSpPr>
        <p:spPr>
          <a:xfrm>
            <a:off x="446533" y="457200"/>
            <a:ext cx="3703322" cy="94997"/>
          </a:xfrm>
          <a:prstGeom prst="rect">
            <a:avLst/>
          </a:prstGeom>
          <a:solidFill>
            <a:srgbClr val="4D1434"/>
          </a:solidFill>
          <a:ln w="12700">
            <a:miter lim="400000"/>
          </a:ln>
        </p:spPr>
        <p:txBody>
          <a:bodyPr lIns="45719" rIns="45719"/>
          <a:lstStyle/>
          <a:p>
            <a:pPr/>
          </a:p>
        </p:txBody>
      </p:sp>
      <p:sp>
        <p:nvSpPr>
          <p:cNvPr id="274" name="Rectangle 9"/>
          <p:cNvSpPr/>
          <p:nvPr/>
        </p:nvSpPr>
        <p:spPr>
          <a:xfrm>
            <a:off x="8042147" y="453642"/>
            <a:ext cx="3703321" cy="98555"/>
          </a:xfrm>
          <a:prstGeom prst="rect">
            <a:avLst/>
          </a:prstGeom>
          <a:solidFill>
            <a:srgbClr val="969FA7"/>
          </a:solidFill>
          <a:ln w="12700">
            <a:miter lim="400000"/>
          </a:ln>
        </p:spPr>
        <p:txBody>
          <a:bodyPr lIns="45719" rIns="45719"/>
          <a:lstStyle/>
          <a:p>
            <a:pPr/>
          </a:p>
        </p:txBody>
      </p:sp>
      <p:sp>
        <p:nvSpPr>
          <p:cNvPr id="275" name="Rectangle 10"/>
          <p:cNvSpPr/>
          <p:nvPr/>
        </p:nvSpPr>
        <p:spPr>
          <a:xfrm>
            <a:off x="4241829" y="457200"/>
            <a:ext cx="3703321" cy="91441"/>
          </a:xfrm>
          <a:prstGeom prst="rect">
            <a:avLst/>
          </a:prstGeom>
          <a:solidFill>
            <a:srgbClr val="903163"/>
          </a:solidFill>
          <a:ln w="12700">
            <a:miter lim="400000"/>
          </a:ln>
        </p:spPr>
        <p:txBody>
          <a:bodyPr lIns="45719" rIns="45719"/>
          <a:lstStyle/>
          <a:p>
            <a:pPr/>
          </a:p>
        </p:txBody>
      </p:sp>
      <p:sp>
        <p:nvSpPr>
          <p:cNvPr id="276" name="Rectangle 6"/>
          <p:cNvSpPr/>
          <p:nvPr/>
        </p:nvSpPr>
        <p:spPr>
          <a:xfrm>
            <a:off x="446533" y="3085764"/>
            <a:ext cx="11262867" cy="3304800"/>
          </a:xfrm>
          <a:prstGeom prst="rect">
            <a:avLst/>
          </a:prstGeom>
          <a:solidFill>
            <a:srgbClr val="4D1434"/>
          </a:solidFill>
          <a:ln w="12700">
            <a:miter lim="400000"/>
          </a:ln>
        </p:spPr>
        <p:txBody>
          <a:bodyPr lIns="45719" rIns="45719"/>
          <a:lstStyle/>
          <a:p>
            <a:pPr/>
          </a:p>
        </p:txBody>
      </p:sp>
      <p:sp>
        <p:nvSpPr>
          <p:cNvPr id="277" name="Title Text"/>
          <p:cNvSpPr txBox="1"/>
          <p:nvPr>
            <p:ph type="title"/>
          </p:nvPr>
        </p:nvSpPr>
        <p:spPr>
          <a:xfrm>
            <a:off x="581190" y="1020431"/>
            <a:ext cx="10993551" cy="1475013"/>
          </a:xfrm>
          <a:prstGeom prst="rect">
            <a:avLst/>
          </a:prstGeom>
        </p:spPr>
        <p:txBody>
          <a:bodyPr/>
          <a:lstStyle>
            <a:lvl1pPr>
              <a:defRPr cap="none" sz="3600">
                <a:solidFill>
                  <a:srgbClr val="4D1434"/>
                </a:solidFill>
                <a:latin typeface="+mj-lt"/>
                <a:ea typeface="+mj-ea"/>
                <a:cs typeface="+mj-cs"/>
                <a:sym typeface="Helvetica"/>
              </a:defRPr>
            </a:lvl1pPr>
          </a:lstStyle>
          <a:p>
            <a:pPr/>
            <a:r>
              <a:t>Title Text</a:t>
            </a:r>
          </a:p>
        </p:txBody>
      </p:sp>
      <p:sp>
        <p:nvSpPr>
          <p:cNvPr id="278" name="Body Level One…"/>
          <p:cNvSpPr txBox="1"/>
          <p:nvPr>
            <p:ph type="body" sz="quarter" idx="1"/>
          </p:nvPr>
        </p:nvSpPr>
        <p:spPr>
          <a:xfrm>
            <a:off x="581193" y="2495444"/>
            <a:ext cx="10993548" cy="590322"/>
          </a:xfrm>
          <a:prstGeom prst="rect">
            <a:avLst/>
          </a:prstGeom>
        </p:spPr>
        <p:txBody>
          <a:bodyPr anchor="t"/>
          <a:lstStyle>
            <a:lvl1pPr marL="0" indent="0">
              <a:buClrTx/>
              <a:buSzTx/>
              <a:buNone/>
              <a:defRPr cap="all" sz="1600">
                <a:solidFill>
                  <a:srgbClr val="903163"/>
                </a:solidFill>
                <a:latin typeface="+mj-lt"/>
                <a:ea typeface="+mj-ea"/>
                <a:cs typeface="+mj-cs"/>
                <a:sym typeface="Helvetica"/>
              </a:defRPr>
            </a:lvl1pPr>
            <a:lvl2pPr marL="0" indent="457200">
              <a:buClrTx/>
              <a:buSzTx/>
              <a:buNone/>
              <a:defRPr cap="all" sz="1600">
                <a:solidFill>
                  <a:srgbClr val="903163"/>
                </a:solidFill>
                <a:latin typeface="+mj-lt"/>
                <a:ea typeface="+mj-ea"/>
                <a:cs typeface="+mj-cs"/>
                <a:sym typeface="Helvetica"/>
              </a:defRPr>
            </a:lvl2pPr>
            <a:lvl3pPr marL="0" indent="914400">
              <a:buClrTx/>
              <a:buSzTx/>
              <a:buNone/>
              <a:defRPr cap="all" sz="1600">
                <a:solidFill>
                  <a:srgbClr val="903163"/>
                </a:solidFill>
                <a:latin typeface="+mj-lt"/>
                <a:ea typeface="+mj-ea"/>
                <a:cs typeface="+mj-cs"/>
                <a:sym typeface="Helvetica"/>
              </a:defRPr>
            </a:lvl3pPr>
            <a:lvl4pPr marL="0" indent="1371600">
              <a:buClrTx/>
              <a:buSzTx/>
              <a:buNone/>
              <a:defRPr cap="all" sz="1600">
                <a:solidFill>
                  <a:srgbClr val="903163"/>
                </a:solidFill>
                <a:latin typeface="+mj-lt"/>
                <a:ea typeface="+mj-ea"/>
                <a:cs typeface="+mj-cs"/>
                <a:sym typeface="Helvetica"/>
              </a:defRPr>
            </a:lvl4pPr>
            <a:lvl5pPr marL="0" indent="1828800">
              <a:buClrTx/>
              <a:buSzTx/>
              <a:buNone/>
              <a:defRPr cap="all" sz="1600">
                <a:solidFill>
                  <a:srgbClr val="903163"/>
                </a:solidFill>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279" name="Slide Number"/>
          <p:cNvSpPr txBox="1"/>
          <p:nvPr>
            <p:ph type="sldNum" sz="quarter" idx="2"/>
          </p:nvPr>
        </p:nvSpPr>
        <p:spPr>
          <a:xfrm>
            <a:off x="11343463" y="6023129"/>
            <a:ext cx="231278" cy="231141"/>
          </a:xfrm>
          <a:prstGeom prst="rect">
            <a:avLst/>
          </a:prstGeom>
        </p:spPr>
        <p:txBody>
          <a:bodyPr/>
          <a:lstStyle>
            <a:lvl1pPr>
              <a:defRPr>
                <a:solidFill>
                  <a:srgbClr val="9F296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34" name="Title Text"/>
          <p:cNvSpPr txBox="1"/>
          <p:nvPr>
            <p:ph type="title"/>
          </p:nvPr>
        </p:nvSpPr>
        <p:spPr>
          <a:xfrm>
            <a:off x="581191" y="702155"/>
            <a:ext cx="11029617" cy="1188721"/>
          </a:xfrm>
          <a:prstGeom prst="rect">
            <a:avLst/>
          </a:prstGeom>
        </p:spPr>
        <p:txBody>
          <a:bodyPr anchor="ctr"/>
          <a:lstStyle>
            <a:lvl1pPr>
              <a:defRPr sz="4000"/>
            </a:lvl1pPr>
          </a:lstStyle>
          <a:p>
            <a:pPr/>
            <a:r>
              <a:t>Title Text</a:t>
            </a:r>
          </a:p>
        </p:txBody>
      </p:sp>
      <p:sp>
        <p:nvSpPr>
          <p:cNvPr id="35" name="Body Level One…"/>
          <p:cNvSpPr txBox="1"/>
          <p:nvPr>
            <p:ph type="body" idx="1"/>
          </p:nvPr>
        </p:nvSpPr>
        <p:spPr>
          <a:xfrm>
            <a:off x="581191" y="2048718"/>
            <a:ext cx="11029617" cy="3926632"/>
          </a:xfrm>
          <a:prstGeom prst="rect">
            <a:avLst/>
          </a:prstGeom>
        </p:spPr>
        <p:txBody>
          <a:bodyPr anchor="t"/>
          <a:lstStyle>
            <a:lvl1pPr>
              <a:defRPr sz="2800">
                <a:latin typeface="+mj-lt"/>
                <a:ea typeface="+mj-ea"/>
                <a:cs typeface="+mj-cs"/>
                <a:sym typeface="Helvetica"/>
              </a:defRPr>
            </a:lvl1pPr>
            <a:lvl2pPr marL="681000" indent="-356999">
              <a:buChar char="➢"/>
              <a:defRPr sz="2800">
                <a:latin typeface="+mj-lt"/>
                <a:ea typeface="+mj-ea"/>
                <a:cs typeface="+mj-cs"/>
                <a:sym typeface="Helvetica"/>
              </a:defRPr>
            </a:lvl2pPr>
            <a:lvl3pPr marL="1008000" indent="-377999">
              <a:defRPr sz="2800">
                <a:latin typeface="+mj-lt"/>
                <a:ea typeface="+mj-ea"/>
                <a:cs typeface="+mj-cs"/>
                <a:sym typeface="Helvetica"/>
              </a:defRPr>
            </a:lvl3pPr>
            <a:lvl4pPr marL="1371999" indent="-364000">
              <a:defRPr sz="2800">
                <a:latin typeface="+mj-lt"/>
                <a:ea typeface="+mj-ea"/>
                <a:cs typeface="+mj-cs"/>
                <a:sym typeface="Helvetica"/>
              </a:defRPr>
            </a:lvl4pPr>
            <a:lvl5pPr marL="1731999" indent="-363999">
              <a:defRPr sz="2800">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1337154" y="6471856"/>
            <a:ext cx="273656" cy="269241"/>
          </a:xfrm>
          <a:prstGeom prst="rect">
            <a:avLst/>
          </a:prstGeom>
        </p:spPr>
        <p:txBody>
          <a:bodyPr/>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286" name="Rectangle 8"/>
          <p:cNvSpPr/>
          <p:nvPr/>
        </p:nvSpPr>
        <p:spPr>
          <a:xfrm>
            <a:off x="446533" y="457200"/>
            <a:ext cx="3703322" cy="94997"/>
          </a:xfrm>
          <a:prstGeom prst="rect">
            <a:avLst/>
          </a:prstGeom>
          <a:solidFill>
            <a:srgbClr val="4D1434"/>
          </a:solidFill>
          <a:ln w="12700">
            <a:miter lim="400000"/>
          </a:ln>
        </p:spPr>
        <p:txBody>
          <a:bodyPr lIns="45719" rIns="45719"/>
          <a:lstStyle/>
          <a:p>
            <a:pPr/>
          </a:p>
        </p:txBody>
      </p:sp>
      <p:sp>
        <p:nvSpPr>
          <p:cNvPr id="287" name="Rectangle 9"/>
          <p:cNvSpPr/>
          <p:nvPr/>
        </p:nvSpPr>
        <p:spPr>
          <a:xfrm>
            <a:off x="8042147" y="453642"/>
            <a:ext cx="3703321" cy="98555"/>
          </a:xfrm>
          <a:prstGeom prst="rect">
            <a:avLst/>
          </a:prstGeom>
          <a:solidFill>
            <a:srgbClr val="969FA7"/>
          </a:solidFill>
          <a:ln w="12700">
            <a:miter lim="400000"/>
          </a:ln>
        </p:spPr>
        <p:txBody>
          <a:bodyPr lIns="45719" rIns="45719"/>
          <a:lstStyle/>
          <a:p>
            <a:pPr/>
          </a:p>
        </p:txBody>
      </p:sp>
      <p:sp>
        <p:nvSpPr>
          <p:cNvPr id="288" name="Rectangle 10"/>
          <p:cNvSpPr/>
          <p:nvPr/>
        </p:nvSpPr>
        <p:spPr>
          <a:xfrm>
            <a:off x="4241829" y="457200"/>
            <a:ext cx="3703321" cy="91441"/>
          </a:xfrm>
          <a:prstGeom prst="rect">
            <a:avLst/>
          </a:prstGeom>
          <a:solidFill>
            <a:srgbClr val="903163"/>
          </a:solidFill>
          <a:ln w="12700">
            <a:miter lim="400000"/>
          </a:ln>
        </p:spPr>
        <p:txBody>
          <a:bodyPr lIns="45719" rIns="45719"/>
          <a:lstStyle/>
          <a:p>
            <a:pPr/>
          </a:p>
        </p:txBody>
      </p:sp>
      <p:sp>
        <p:nvSpPr>
          <p:cNvPr id="289" name="Click to edit master title style"/>
          <p:cNvSpPr txBox="1"/>
          <p:nvPr>
            <p:ph type="title" hasCustomPrompt="1"/>
          </p:nvPr>
        </p:nvSpPr>
        <p:spPr>
          <a:xfrm>
            <a:off x="581191" y="702155"/>
            <a:ext cx="11029617" cy="1013802"/>
          </a:xfrm>
          <a:prstGeom prst="rect">
            <a:avLst/>
          </a:prstGeom>
        </p:spPr>
        <p:txBody>
          <a:bodyPr anchor="ctr"/>
          <a:lstStyle>
            <a:lvl1pPr>
              <a:defRPr cap="none" sz="3200">
                <a:solidFill>
                  <a:srgbClr val="262626"/>
                </a:solidFill>
                <a:latin typeface="+mj-lt"/>
                <a:ea typeface="+mj-ea"/>
                <a:cs typeface="+mj-cs"/>
                <a:sym typeface="Helvetica"/>
              </a:defRPr>
            </a:lvl1pPr>
          </a:lstStyle>
          <a:p>
            <a:pPr/>
            <a:r>
              <a:t>Click to edit master title style</a:t>
            </a:r>
          </a:p>
        </p:txBody>
      </p:sp>
      <p:sp>
        <p:nvSpPr>
          <p:cNvPr id="290" name="Body Level One…"/>
          <p:cNvSpPr txBox="1"/>
          <p:nvPr>
            <p:ph type="body" idx="1"/>
          </p:nvPr>
        </p:nvSpPr>
        <p:spPr>
          <a:xfrm>
            <a:off x="581191" y="1891453"/>
            <a:ext cx="11029617" cy="3967346"/>
          </a:xfrm>
          <a:prstGeom prst="rect">
            <a:avLst/>
          </a:prstGeom>
        </p:spPr>
        <p:txBody>
          <a:bodyPr anchor="t"/>
          <a:lstStyle>
            <a:lvl1pPr>
              <a:buClr>
                <a:srgbClr val="903163"/>
              </a:buClr>
              <a:buChar char="▪"/>
              <a:defRPr sz="2000">
                <a:solidFill>
                  <a:srgbClr val="262626"/>
                </a:solidFill>
                <a:latin typeface="+mj-lt"/>
                <a:ea typeface="+mj-ea"/>
                <a:cs typeface="+mj-cs"/>
                <a:sym typeface="Helvetica"/>
              </a:defRPr>
            </a:lvl1pPr>
            <a:lvl2pPr marL="663999" indent="-339999">
              <a:buClr>
                <a:srgbClr val="903163"/>
              </a:buClr>
              <a:buChar char="•"/>
              <a:defRPr sz="2000">
                <a:solidFill>
                  <a:srgbClr val="262626"/>
                </a:solidFill>
                <a:latin typeface="+mj-lt"/>
                <a:ea typeface="+mj-ea"/>
                <a:cs typeface="+mj-cs"/>
                <a:sym typeface="Helvetica"/>
              </a:defRPr>
            </a:lvl2pPr>
            <a:lvl3pPr marL="967500" indent="-337500">
              <a:buClr>
                <a:srgbClr val="903163"/>
              </a:buClr>
              <a:buChar char="o"/>
              <a:defRPr sz="2000">
                <a:solidFill>
                  <a:srgbClr val="262626"/>
                </a:solidFill>
                <a:latin typeface="+mj-lt"/>
                <a:ea typeface="+mj-ea"/>
                <a:cs typeface="+mj-cs"/>
                <a:sym typeface="Helvetica"/>
              </a:defRPr>
            </a:lvl3pPr>
            <a:lvl4pPr marL="1342285" indent="-334285">
              <a:buClr>
                <a:srgbClr val="903163"/>
              </a:buClr>
              <a:defRPr sz="2000">
                <a:solidFill>
                  <a:srgbClr val="262626"/>
                </a:solidFill>
                <a:latin typeface="+mj-lt"/>
                <a:ea typeface="+mj-ea"/>
                <a:cs typeface="+mj-cs"/>
                <a:sym typeface="Helvetica"/>
              </a:defRPr>
            </a:lvl4pPr>
            <a:lvl5pPr marL="1702285" indent="-334285">
              <a:buClr>
                <a:srgbClr val="903163"/>
              </a:buClr>
              <a:defRPr sz="2000">
                <a:solidFill>
                  <a:srgbClr val="262626"/>
                </a:solidFill>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291" name="Slide Number"/>
          <p:cNvSpPr txBox="1"/>
          <p:nvPr>
            <p:ph type="sldNum" sz="quarter" idx="2"/>
          </p:nvPr>
        </p:nvSpPr>
        <p:spPr>
          <a:xfrm>
            <a:off x="11379531" y="6023129"/>
            <a:ext cx="231277" cy="231141"/>
          </a:xfrm>
          <a:prstGeom prst="rect">
            <a:avLst/>
          </a:prstGeom>
        </p:spPr>
        <p:txBody>
          <a:bodyPr/>
          <a:lstStyle>
            <a:lvl1pPr>
              <a:defRPr>
                <a:solidFill>
                  <a:srgbClr val="9031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sp>
        <p:nvSpPr>
          <p:cNvPr id="298" name="Rectangle 8"/>
          <p:cNvSpPr/>
          <p:nvPr/>
        </p:nvSpPr>
        <p:spPr>
          <a:xfrm>
            <a:off x="446533" y="457200"/>
            <a:ext cx="3703322" cy="94997"/>
          </a:xfrm>
          <a:prstGeom prst="rect">
            <a:avLst/>
          </a:prstGeom>
          <a:solidFill>
            <a:srgbClr val="4D1434"/>
          </a:solidFill>
          <a:ln w="12700">
            <a:miter lim="400000"/>
          </a:ln>
        </p:spPr>
        <p:txBody>
          <a:bodyPr lIns="45719" rIns="45719"/>
          <a:lstStyle/>
          <a:p>
            <a:pPr/>
          </a:p>
        </p:txBody>
      </p:sp>
      <p:sp>
        <p:nvSpPr>
          <p:cNvPr id="299" name="Rectangle 9"/>
          <p:cNvSpPr/>
          <p:nvPr/>
        </p:nvSpPr>
        <p:spPr>
          <a:xfrm>
            <a:off x="8042147" y="453642"/>
            <a:ext cx="3703321" cy="98555"/>
          </a:xfrm>
          <a:prstGeom prst="rect">
            <a:avLst/>
          </a:prstGeom>
          <a:solidFill>
            <a:srgbClr val="969FA7"/>
          </a:solidFill>
          <a:ln w="12700">
            <a:miter lim="400000"/>
          </a:ln>
        </p:spPr>
        <p:txBody>
          <a:bodyPr lIns="45719" rIns="45719"/>
          <a:lstStyle/>
          <a:p>
            <a:pPr/>
          </a:p>
        </p:txBody>
      </p:sp>
      <p:sp>
        <p:nvSpPr>
          <p:cNvPr id="300" name="Rectangle 10"/>
          <p:cNvSpPr/>
          <p:nvPr/>
        </p:nvSpPr>
        <p:spPr>
          <a:xfrm>
            <a:off x="4241829" y="457200"/>
            <a:ext cx="3703321" cy="91441"/>
          </a:xfrm>
          <a:prstGeom prst="rect">
            <a:avLst/>
          </a:prstGeom>
          <a:solidFill>
            <a:srgbClr val="903163"/>
          </a:solidFill>
          <a:ln w="12700">
            <a:miter lim="400000"/>
          </a:ln>
        </p:spPr>
        <p:txBody>
          <a:bodyPr lIns="45719" rIns="45719"/>
          <a:lstStyle/>
          <a:p>
            <a:pPr/>
          </a:p>
        </p:txBody>
      </p:sp>
      <p:sp>
        <p:nvSpPr>
          <p:cNvPr id="301" name="Rectangle 7"/>
          <p:cNvSpPr/>
          <p:nvPr/>
        </p:nvSpPr>
        <p:spPr>
          <a:xfrm>
            <a:off x="447816" y="5141974"/>
            <a:ext cx="11290862" cy="1258828"/>
          </a:xfrm>
          <a:prstGeom prst="rect">
            <a:avLst/>
          </a:prstGeom>
          <a:solidFill>
            <a:srgbClr val="4D1434"/>
          </a:solidFill>
          <a:ln w="12700">
            <a:miter lim="400000"/>
          </a:ln>
        </p:spPr>
        <p:txBody>
          <a:bodyPr lIns="45719" rIns="45719"/>
          <a:lstStyle/>
          <a:p>
            <a:pPr/>
          </a:p>
        </p:txBody>
      </p:sp>
      <p:sp>
        <p:nvSpPr>
          <p:cNvPr id="302" name="Title Text"/>
          <p:cNvSpPr txBox="1"/>
          <p:nvPr>
            <p:ph type="title"/>
          </p:nvPr>
        </p:nvSpPr>
        <p:spPr>
          <a:xfrm>
            <a:off x="581193" y="3043909"/>
            <a:ext cx="11029616" cy="1497508"/>
          </a:xfrm>
          <a:prstGeom prst="rect">
            <a:avLst/>
          </a:prstGeom>
        </p:spPr>
        <p:txBody>
          <a:bodyPr/>
          <a:lstStyle>
            <a:lvl1pPr>
              <a:defRPr sz="3600">
                <a:solidFill>
                  <a:srgbClr val="4D1434"/>
                </a:solidFill>
                <a:latin typeface="+mj-lt"/>
                <a:ea typeface="+mj-ea"/>
                <a:cs typeface="+mj-cs"/>
                <a:sym typeface="Helvetica"/>
              </a:defRPr>
            </a:lvl1pPr>
          </a:lstStyle>
          <a:p>
            <a:pPr/>
            <a:r>
              <a:t>Title Text</a:t>
            </a:r>
          </a:p>
        </p:txBody>
      </p:sp>
      <p:sp>
        <p:nvSpPr>
          <p:cNvPr id="303" name="Body Level One…"/>
          <p:cNvSpPr txBox="1"/>
          <p:nvPr>
            <p:ph type="body" sz="quarter" idx="1"/>
          </p:nvPr>
        </p:nvSpPr>
        <p:spPr>
          <a:xfrm>
            <a:off x="581191" y="4541416"/>
            <a:ext cx="11029617" cy="600557"/>
          </a:xfrm>
          <a:prstGeom prst="rect">
            <a:avLst/>
          </a:prstGeom>
        </p:spPr>
        <p:txBody>
          <a:bodyPr anchor="t"/>
          <a:lstStyle>
            <a:lvl1pPr marL="0" indent="0">
              <a:buClrTx/>
              <a:buSzTx/>
              <a:buNone/>
              <a:defRPr cap="all">
                <a:solidFill>
                  <a:srgbClr val="903163"/>
                </a:solidFill>
                <a:latin typeface="+mj-lt"/>
                <a:ea typeface="+mj-ea"/>
                <a:cs typeface="+mj-cs"/>
                <a:sym typeface="Helvetica"/>
              </a:defRPr>
            </a:lvl1pPr>
            <a:lvl2pPr marL="0" indent="457200">
              <a:buClrTx/>
              <a:buSzTx/>
              <a:buNone/>
              <a:defRPr cap="all">
                <a:solidFill>
                  <a:srgbClr val="903163"/>
                </a:solidFill>
                <a:latin typeface="+mj-lt"/>
                <a:ea typeface="+mj-ea"/>
                <a:cs typeface="+mj-cs"/>
                <a:sym typeface="Helvetica"/>
              </a:defRPr>
            </a:lvl2pPr>
            <a:lvl3pPr marL="0" indent="914400">
              <a:buClrTx/>
              <a:buSzTx/>
              <a:buNone/>
              <a:defRPr cap="all">
                <a:solidFill>
                  <a:srgbClr val="903163"/>
                </a:solidFill>
                <a:latin typeface="+mj-lt"/>
                <a:ea typeface="+mj-ea"/>
                <a:cs typeface="+mj-cs"/>
                <a:sym typeface="Helvetica"/>
              </a:defRPr>
            </a:lvl3pPr>
            <a:lvl4pPr marL="0" indent="1371600">
              <a:buClrTx/>
              <a:buSzTx/>
              <a:buNone/>
              <a:defRPr cap="all">
                <a:solidFill>
                  <a:srgbClr val="903163"/>
                </a:solidFill>
                <a:latin typeface="+mj-lt"/>
                <a:ea typeface="+mj-ea"/>
                <a:cs typeface="+mj-cs"/>
                <a:sym typeface="Helvetica"/>
              </a:defRPr>
            </a:lvl4pPr>
            <a:lvl5pPr marL="0" indent="1828800">
              <a:buClrTx/>
              <a:buSzTx/>
              <a:buNone/>
              <a:defRPr cap="all">
                <a:solidFill>
                  <a:srgbClr val="903163"/>
                </a:solidFill>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304" name="Slide Number"/>
          <p:cNvSpPr txBox="1"/>
          <p:nvPr>
            <p:ph type="sldNum" sz="quarter" idx="2"/>
          </p:nvPr>
        </p:nvSpPr>
        <p:spPr>
          <a:xfrm>
            <a:off x="11379533" y="6023129"/>
            <a:ext cx="231277" cy="231141"/>
          </a:xfrm>
          <a:prstGeom prst="rect">
            <a:avLst/>
          </a:prstGeom>
        </p:spPr>
        <p:txBody>
          <a:bodyPr/>
          <a:lstStyle>
            <a:lvl1pPr>
              <a:defRPr>
                <a:solidFill>
                  <a:srgbClr val="9F296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sp>
        <p:nvSpPr>
          <p:cNvPr id="311" name="Rectangle 8"/>
          <p:cNvSpPr/>
          <p:nvPr/>
        </p:nvSpPr>
        <p:spPr>
          <a:xfrm>
            <a:off x="446533" y="457200"/>
            <a:ext cx="3703322" cy="94997"/>
          </a:xfrm>
          <a:prstGeom prst="rect">
            <a:avLst/>
          </a:prstGeom>
          <a:solidFill>
            <a:srgbClr val="4D1434"/>
          </a:solidFill>
          <a:ln w="12700">
            <a:miter lim="400000"/>
          </a:ln>
        </p:spPr>
        <p:txBody>
          <a:bodyPr lIns="45719" rIns="45719"/>
          <a:lstStyle/>
          <a:p>
            <a:pPr/>
          </a:p>
        </p:txBody>
      </p:sp>
      <p:sp>
        <p:nvSpPr>
          <p:cNvPr id="312" name="Rectangle 9"/>
          <p:cNvSpPr/>
          <p:nvPr/>
        </p:nvSpPr>
        <p:spPr>
          <a:xfrm>
            <a:off x="8042147" y="453642"/>
            <a:ext cx="3703321" cy="98555"/>
          </a:xfrm>
          <a:prstGeom prst="rect">
            <a:avLst/>
          </a:prstGeom>
          <a:solidFill>
            <a:srgbClr val="969FA7"/>
          </a:solidFill>
          <a:ln w="12700">
            <a:miter lim="400000"/>
          </a:ln>
        </p:spPr>
        <p:txBody>
          <a:bodyPr lIns="45719" rIns="45719"/>
          <a:lstStyle/>
          <a:p>
            <a:pPr/>
          </a:p>
        </p:txBody>
      </p:sp>
      <p:sp>
        <p:nvSpPr>
          <p:cNvPr id="313" name="Rectangle 10"/>
          <p:cNvSpPr/>
          <p:nvPr/>
        </p:nvSpPr>
        <p:spPr>
          <a:xfrm>
            <a:off x="4241829" y="457200"/>
            <a:ext cx="3703321" cy="91441"/>
          </a:xfrm>
          <a:prstGeom prst="rect">
            <a:avLst/>
          </a:prstGeom>
          <a:solidFill>
            <a:srgbClr val="903163"/>
          </a:solidFill>
          <a:ln w="12700">
            <a:miter lim="400000"/>
          </a:ln>
        </p:spPr>
        <p:txBody>
          <a:bodyPr lIns="45719" rIns="45719"/>
          <a:lstStyle/>
          <a:p>
            <a:pPr/>
          </a:p>
        </p:txBody>
      </p:sp>
      <p:sp>
        <p:nvSpPr>
          <p:cNvPr id="314" name="Rectangle 7"/>
          <p:cNvSpPr/>
          <p:nvPr/>
        </p:nvSpPr>
        <p:spPr>
          <a:xfrm>
            <a:off x="445982" y="606554"/>
            <a:ext cx="11300036" cy="1258828"/>
          </a:xfrm>
          <a:prstGeom prst="rect">
            <a:avLst/>
          </a:prstGeom>
          <a:solidFill>
            <a:srgbClr val="4D1434"/>
          </a:solidFill>
          <a:ln w="12700">
            <a:miter lim="400000"/>
          </a:ln>
        </p:spPr>
        <p:txBody>
          <a:bodyPr lIns="45719" rIns="45719"/>
          <a:lstStyle/>
          <a:p>
            <a:pPr/>
          </a:p>
        </p:txBody>
      </p:sp>
      <p:sp>
        <p:nvSpPr>
          <p:cNvPr id="315" name="Title Text"/>
          <p:cNvSpPr txBox="1"/>
          <p:nvPr>
            <p:ph type="title"/>
          </p:nvPr>
        </p:nvSpPr>
        <p:spPr>
          <a:xfrm>
            <a:off x="581193" y="729657"/>
            <a:ext cx="11029616" cy="988334"/>
          </a:xfrm>
          <a:prstGeom prst="rect">
            <a:avLst/>
          </a:prstGeom>
        </p:spPr>
        <p:txBody>
          <a:bodyPr anchor="ctr"/>
          <a:lstStyle>
            <a:lvl1pPr>
              <a:defRPr cap="none" sz="3200">
                <a:solidFill>
                  <a:srgbClr val="262626"/>
                </a:solidFill>
                <a:latin typeface="+mj-lt"/>
                <a:ea typeface="+mj-ea"/>
                <a:cs typeface="+mj-cs"/>
                <a:sym typeface="Helvetica"/>
              </a:defRPr>
            </a:lvl1pPr>
          </a:lstStyle>
          <a:p>
            <a:pPr/>
            <a:r>
              <a:t>Title Text</a:t>
            </a:r>
          </a:p>
        </p:txBody>
      </p:sp>
      <p:sp>
        <p:nvSpPr>
          <p:cNvPr id="316" name="Body Level One…"/>
          <p:cNvSpPr txBox="1"/>
          <p:nvPr>
            <p:ph type="body" sz="half" idx="1"/>
          </p:nvPr>
        </p:nvSpPr>
        <p:spPr>
          <a:xfrm>
            <a:off x="581193" y="2228002"/>
            <a:ext cx="5422390" cy="3633048"/>
          </a:xfrm>
          <a:prstGeom prst="rect">
            <a:avLst/>
          </a:prstGeom>
        </p:spPr>
        <p:txBody>
          <a:bodyPr anchor="t"/>
          <a:lstStyle>
            <a:lvl1pPr>
              <a:buClr>
                <a:srgbClr val="903163"/>
              </a:buClr>
              <a:buChar char="▪"/>
              <a:defRPr sz="2000">
                <a:solidFill>
                  <a:srgbClr val="262626"/>
                </a:solidFill>
                <a:latin typeface="+mj-lt"/>
                <a:ea typeface="+mj-ea"/>
                <a:cs typeface="+mj-cs"/>
                <a:sym typeface="Helvetica"/>
              </a:defRPr>
            </a:lvl1pPr>
            <a:lvl2pPr marL="663999" indent="-339999">
              <a:buClr>
                <a:srgbClr val="903163"/>
              </a:buClr>
              <a:buChar char="•"/>
              <a:defRPr sz="2000">
                <a:solidFill>
                  <a:srgbClr val="262626"/>
                </a:solidFill>
                <a:latin typeface="+mj-lt"/>
                <a:ea typeface="+mj-ea"/>
                <a:cs typeface="+mj-cs"/>
                <a:sym typeface="Helvetica"/>
              </a:defRPr>
            </a:lvl2pPr>
            <a:lvl3pPr marL="967500" indent="-337500">
              <a:buClr>
                <a:srgbClr val="903163"/>
              </a:buClr>
              <a:buChar char="o"/>
              <a:defRPr sz="2000">
                <a:solidFill>
                  <a:srgbClr val="262626"/>
                </a:solidFill>
                <a:latin typeface="+mj-lt"/>
                <a:ea typeface="+mj-ea"/>
                <a:cs typeface="+mj-cs"/>
                <a:sym typeface="Helvetica"/>
              </a:defRPr>
            </a:lvl3pPr>
            <a:lvl4pPr marL="1342285" indent="-334285">
              <a:buClr>
                <a:srgbClr val="903163"/>
              </a:buClr>
              <a:defRPr sz="2000">
                <a:solidFill>
                  <a:srgbClr val="262626"/>
                </a:solidFill>
                <a:latin typeface="+mj-lt"/>
                <a:ea typeface="+mj-ea"/>
                <a:cs typeface="+mj-cs"/>
                <a:sym typeface="Helvetica"/>
              </a:defRPr>
            </a:lvl4pPr>
            <a:lvl5pPr marL="1702285" indent="-334285">
              <a:buClr>
                <a:srgbClr val="903163"/>
              </a:buClr>
              <a:defRPr sz="2000">
                <a:solidFill>
                  <a:srgbClr val="262626"/>
                </a:solidFill>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317" name="Slide Number"/>
          <p:cNvSpPr txBox="1"/>
          <p:nvPr>
            <p:ph type="sldNum" sz="quarter" idx="2"/>
          </p:nvPr>
        </p:nvSpPr>
        <p:spPr>
          <a:xfrm>
            <a:off x="11379533" y="6023129"/>
            <a:ext cx="231277" cy="231141"/>
          </a:xfrm>
          <a:prstGeom prst="rect">
            <a:avLst/>
          </a:prstGeom>
        </p:spPr>
        <p:txBody>
          <a:bodyPr/>
          <a:lstStyle>
            <a:lvl1pPr>
              <a:defRPr>
                <a:solidFill>
                  <a:srgbClr val="9031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sp>
        <p:nvSpPr>
          <p:cNvPr id="324" name="Rectangle 8"/>
          <p:cNvSpPr/>
          <p:nvPr/>
        </p:nvSpPr>
        <p:spPr>
          <a:xfrm>
            <a:off x="446533" y="457200"/>
            <a:ext cx="3703322" cy="94997"/>
          </a:xfrm>
          <a:prstGeom prst="rect">
            <a:avLst/>
          </a:prstGeom>
          <a:solidFill>
            <a:srgbClr val="4D1434"/>
          </a:solidFill>
          <a:ln w="12700">
            <a:miter lim="400000"/>
          </a:ln>
        </p:spPr>
        <p:txBody>
          <a:bodyPr lIns="45719" rIns="45719"/>
          <a:lstStyle/>
          <a:p>
            <a:pPr/>
          </a:p>
        </p:txBody>
      </p:sp>
      <p:sp>
        <p:nvSpPr>
          <p:cNvPr id="325" name="Rectangle 9"/>
          <p:cNvSpPr/>
          <p:nvPr/>
        </p:nvSpPr>
        <p:spPr>
          <a:xfrm>
            <a:off x="8042147" y="453642"/>
            <a:ext cx="3703321" cy="98555"/>
          </a:xfrm>
          <a:prstGeom prst="rect">
            <a:avLst/>
          </a:prstGeom>
          <a:solidFill>
            <a:srgbClr val="969FA7"/>
          </a:solidFill>
          <a:ln w="12700">
            <a:miter lim="400000"/>
          </a:ln>
        </p:spPr>
        <p:txBody>
          <a:bodyPr lIns="45719" rIns="45719"/>
          <a:lstStyle/>
          <a:p>
            <a:pPr/>
          </a:p>
        </p:txBody>
      </p:sp>
      <p:sp>
        <p:nvSpPr>
          <p:cNvPr id="326" name="Rectangle 10"/>
          <p:cNvSpPr/>
          <p:nvPr/>
        </p:nvSpPr>
        <p:spPr>
          <a:xfrm>
            <a:off x="4241829" y="457200"/>
            <a:ext cx="3703321" cy="91441"/>
          </a:xfrm>
          <a:prstGeom prst="rect">
            <a:avLst/>
          </a:prstGeom>
          <a:solidFill>
            <a:srgbClr val="903163"/>
          </a:solidFill>
          <a:ln w="12700">
            <a:miter lim="400000"/>
          </a:ln>
        </p:spPr>
        <p:txBody>
          <a:bodyPr lIns="45719" rIns="45719"/>
          <a:lstStyle/>
          <a:p>
            <a:pPr/>
          </a:p>
        </p:txBody>
      </p:sp>
      <p:sp>
        <p:nvSpPr>
          <p:cNvPr id="327" name="Rectangle 10"/>
          <p:cNvSpPr/>
          <p:nvPr/>
        </p:nvSpPr>
        <p:spPr>
          <a:xfrm>
            <a:off x="445982" y="606554"/>
            <a:ext cx="11300036" cy="1258828"/>
          </a:xfrm>
          <a:prstGeom prst="rect">
            <a:avLst/>
          </a:prstGeom>
          <a:solidFill>
            <a:srgbClr val="4D1434"/>
          </a:solidFill>
          <a:ln w="12700">
            <a:miter lim="400000"/>
          </a:ln>
        </p:spPr>
        <p:txBody>
          <a:bodyPr lIns="45719" rIns="45719"/>
          <a:lstStyle/>
          <a:p>
            <a:pPr/>
          </a:p>
        </p:txBody>
      </p:sp>
      <p:sp>
        <p:nvSpPr>
          <p:cNvPr id="328" name="Title Text"/>
          <p:cNvSpPr txBox="1"/>
          <p:nvPr>
            <p:ph type="title"/>
          </p:nvPr>
        </p:nvSpPr>
        <p:spPr>
          <a:xfrm>
            <a:off x="581193" y="729657"/>
            <a:ext cx="11029616" cy="988334"/>
          </a:xfrm>
          <a:prstGeom prst="rect">
            <a:avLst/>
          </a:prstGeom>
        </p:spPr>
        <p:txBody>
          <a:bodyPr anchor="ctr"/>
          <a:lstStyle>
            <a:lvl1pPr>
              <a:defRPr cap="none" sz="3200">
                <a:solidFill>
                  <a:srgbClr val="262626"/>
                </a:solidFill>
                <a:latin typeface="+mj-lt"/>
                <a:ea typeface="+mj-ea"/>
                <a:cs typeface="+mj-cs"/>
                <a:sym typeface="Helvetica"/>
              </a:defRPr>
            </a:lvl1pPr>
          </a:lstStyle>
          <a:p>
            <a:pPr/>
            <a:r>
              <a:t>Title Text</a:t>
            </a:r>
          </a:p>
        </p:txBody>
      </p:sp>
      <p:sp>
        <p:nvSpPr>
          <p:cNvPr id="329" name="Body Level One…"/>
          <p:cNvSpPr txBox="1"/>
          <p:nvPr>
            <p:ph type="body" sz="quarter" idx="1"/>
          </p:nvPr>
        </p:nvSpPr>
        <p:spPr>
          <a:xfrm>
            <a:off x="887219" y="2250892"/>
            <a:ext cx="5087076" cy="536006"/>
          </a:xfrm>
          <a:prstGeom prst="rect">
            <a:avLst/>
          </a:prstGeom>
        </p:spPr>
        <p:txBody>
          <a:bodyPr anchor="b"/>
          <a:lstStyle>
            <a:lvl1pPr marL="0" indent="0">
              <a:buClrTx/>
              <a:buSzTx/>
              <a:buNone/>
              <a:defRPr sz="2200">
                <a:solidFill>
                  <a:srgbClr val="903163"/>
                </a:solidFill>
                <a:latin typeface="+mj-lt"/>
                <a:ea typeface="+mj-ea"/>
                <a:cs typeface="+mj-cs"/>
                <a:sym typeface="Helvetica"/>
              </a:defRPr>
            </a:lvl1pPr>
            <a:lvl2pPr marL="0" indent="457200">
              <a:buClrTx/>
              <a:buSzTx/>
              <a:buNone/>
              <a:defRPr sz="2200">
                <a:solidFill>
                  <a:srgbClr val="903163"/>
                </a:solidFill>
                <a:latin typeface="+mj-lt"/>
                <a:ea typeface="+mj-ea"/>
                <a:cs typeface="+mj-cs"/>
                <a:sym typeface="Helvetica"/>
              </a:defRPr>
            </a:lvl2pPr>
            <a:lvl3pPr marL="0" indent="914400">
              <a:buClrTx/>
              <a:buSzTx/>
              <a:buNone/>
              <a:defRPr sz="2200">
                <a:solidFill>
                  <a:srgbClr val="903163"/>
                </a:solidFill>
                <a:latin typeface="+mj-lt"/>
                <a:ea typeface="+mj-ea"/>
                <a:cs typeface="+mj-cs"/>
                <a:sym typeface="Helvetica"/>
              </a:defRPr>
            </a:lvl3pPr>
            <a:lvl4pPr marL="0" indent="1371600">
              <a:buClrTx/>
              <a:buSzTx/>
              <a:buNone/>
              <a:defRPr sz="2200">
                <a:solidFill>
                  <a:srgbClr val="903163"/>
                </a:solidFill>
                <a:latin typeface="+mj-lt"/>
                <a:ea typeface="+mj-ea"/>
                <a:cs typeface="+mj-cs"/>
                <a:sym typeface="Helvetica"/>
              </a:defRPr>
            </a:lvl4pPr>
            <a:lvl5pPr marL="0" indent="1828800">
              <a:buClrTx/>
              <a:buSzTx/>
              <a:buNone/>
              <a:defRPr sz="2200">
                <a:solidFill>
                  <a:srgbClr val="903163"/>
                </a:solidFill>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330" name="Text Placeholder 4"/>
          <p:cNvSpPr/>
          <p:nvPr>
            <p:ph type="body" sz="quarter" idx="21"/>
          </p:nvPr>
        </p:nvSpPr>
        <p:spPr>
          <a:xfrm>
            <a:off x="6523735" y="2250892"/>
            <a:ext cx="5087073" cy="553374"/>
          </a:xfrm>
          <a:prstGeom prst="rect">
            <a:avLst/>
          </a:prstGeom>
        </p:spPr>
        <p:txBody>
          <a:bodyPr anchor="b"/>
          <a:lstStyle/>
          <a:p>
            <a:pPr marL="0" indent="0">
              <a:buClrTx/>
              <a:buSzTx/>
              <a:buNone/>
              <a:defRPr sz="2200">
                <a:solidFill>
                  <a:srgbClr val="903163"/>
                </a:solidFill>
                <a:latin typeface="+mj-lt"/>
                <a:ea typeface="+mj-ea"/>
                <a:cs typeface="+mj-cs"/>
                <a:sym typeface="Helvetica"/>
              </a:defRPr>
            </a:pPr>
          </a:p>
        </p:txBody>
      </p:sp>
      <p:sp>
        <p:nvSpPr>
          <p:cNvPr id="331" name="Slide Number"/>
          <p:cNvSpPr txBox="1"/>
          <p:nvPr>
            <p:ph type="sldNum" sz="quarter" idx="2"/>
          </p:nvPr>
        </p:nvSpPr>
        <p:spPr>
          <a:xfrm>
            <a:off x="11379533" y="6023129"/>
            <a:ext cx="231277" cy="231141"/>
          </a:xfrm>
          <a:prstGeom prst="rect">
            <a:avLst/>
          </a:prstGeom>
        </p:spPr>
        <p:txBody>
          <a:bodyPr/>
          <a:lstStyle>
            <a:lvl1pPr>
              <a:defRPr>
                <a:solidFill>
                  <a:srgbClr val="9031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338" name="Rectangle 8"/>
          <p:cNvSpPr/>
          <p:nvPr/>
        </p:nvSpPr>
        <p:spPr>
          <a:xfrm>
            <a:off x="446533" y="457200"/>
            <a:ext cx="3703322" cy="94997"/>
          </a:xfrm>
          <a:prstGeom prst="rect">
            <a:avLst/>
          </a:prstGeom>
          <a:solidFill>
            <a:srgbClr val="4D1434"/>
          </a:solidFill>
          <a:ln w="12700">
            <a:miter lim="400000"/>
          </a:ln>
        </p:spPr>
        <p:txBody>
          <a:bodyPr lIns="45719" rIns="45719"/>
          <a:lstStyle/>
          <a:p>
            <a:pPr/>
          </a:p>
        </p:txBody>
      </p:sp>
      <p:sp>
        <p:nvSpPr>
          <p:cNvPr id="339" name="Rectangle 9"/>
          <p:cNvSpPr/>
          <p:nvPr/>
        </p:nvSpPr>
        <p:spPr>
          <a:xfrm>
            <a:off x="8042147" y="453642"/>
            <a:ext cx="3703321" cy="98555"/>
          </a:xfrm>
          <a:prstGeom prst="rect">
            <a:avLst/>
          </a:prstGeom>
          <a:solidFill>
            <a:srgbClr val="969FA7"/>
          </a:solidFill>
          <a:ln w="12700">
            <a:miter lim="400000"/>
          </a:ln>
        </p:spPr>
        <p:txBody>
          <a:bodyPr lIns="45719" rIns="45719"/>
          <a:lstStyle/>
          <a:p>
            <a:pPr/>
          </a:p>
        </p:txBody>
      </p:sp>
      <p:sp>
        <p:nvSpPr>
          <p:cNvPr id="340" name="Rectangle 10"/>
          <p:cNvSpPr/>
          <p:nvPr/>
        </p:nvSpPr>
        <p:spPr>
          <a:xfrm>
            <a:off x="4241829" y="457200"/>
            <a:ext cx="3703321" cy="91441"/>
          </a:xfrm>
          <a:prstGeom prst="rect">
            <a:avLst/>
          </a:prstGeom>
          <a:solidFill>
            <a:srgbClr val="903163"/>
          </a:solidFill>
          <a:ln w="12700">
            <a:miter lim="400000"/>
          </a:ln>
        </p:spPr>
        <p:txBody>
          <a:bodyPr lIns="45719" rIns="45719"/>
          <a:lstStyle/>
          <a:p>
            <a:pPr/>
          </a:p>
        </p:txBody>
      </p:sp>
      <p:sp>
        <p:nvSpPr>
          <p:cNvPr id="341" name="Rectangle 6"/>
          <p:cNvSpPr/>
          <p:nvPr/>
        </p:nvSpPr>
        <p:spPr>
          <a:xfrm>
            <a:off x="440683" y="606554"/>
            <a:ext cx="11300036" cy="1258828"/>
          </a:xfrm>
          <a:prstGeom prst="rect">
            <a:avLst/>
          </a:prstGeom>
          <a:solidFill>
            <a:srgbClr val="4D1434"/>
          </a:solidFill>
          <a:ln w="12700">
            <a:miter lim="400000"/>
          </a:ln>
        </p:spPr>
        <p:txBody>
          <a:bodyPr lIns="45719" rIns="45719"/>
          <a:lstStyle/>
          <a:p>
            <a:pPr/>
          </a:p>
        </p:txBody>
      </p:sp>
      <p:sp>
        <p:nvSpPr>
          <p:cNvPr id="342" name="Title Text"/>
          <p:cNvSpPr txBox="1"/>
          <p:nvPr>
            <p:ph type="title"/>
          </p:nvPr>
        </p:nvSpPr>
        <p:spPr>
          <a:prstGeom prst="rect">
            <a:avLst/>
          </a:prstGeom>
        </p:spPr>
        <p:txBody>
          <a:bodyPr anchor="ctr"/>
          <a:lstStyle>
            <a:lvl1pPr>
              <a:defRPr cap="none" sz="3200">
                <a:solidFill>
                  <a:srgbClr val="262626"/>
                </a:solidFill>
                <a:latin typeface="+mj-lt"/>
                <a:ea typeface="+mj-ea"/>
                <a:cs typeface="+mj-cs"/>
                <a:sym typeface="Helvetica"/>
              </a:defRPr>
            </a:lvl1pPr>
          </a:lstStyle>
          <a:p>
            <a:pPr/>
            <a:r>
              <a:t>Title Text</a:t>
            </a:r>
          </a:p>
        </p:txBody>
      </p:sp>
      <p:sp>
        <p:nvSpPr>
          <p:cNvPr id="343" name="Slide Number"/>
          <p:cNvSpPr txBox="1"/>
          <p:nvPr>
            <p:ph type="sldNum" sz="quarter" idx="2"/>
          </p:nvPr>
        </p:nvSpPr>
        <p:spPr>
          <a:xfrm>
            <a:off x="11379533" y="6023129"/>
            <a:ext cx="231277" cy="231141"/>
          </a:xfrm>
          <a:prstGeom prst="rect">
            <a:avLst/>
          </a:prstGeom>
        </p:spPr>
        <p:txBody>
          <a:bodyPr/>
          <a:lstStyle>
            <a:lvl1pPr>
              <a:defRPr>
                <a:solidFill>
                  <a:srgbClr val="9031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350" name="Rectangle 8"/>
          <p:cNvSpPr/>
          <p:nvPr/>
        </p:nvSpPr>
        <p:spPr>
          <a:xfrm>
            <a:off x="446533" y="457200"/>
            <a:ext cx="3703322" cy="94997"/>
          </a:xfrm>
          <a:prstGeom prst="rect">
            <a:avLst/>
          </a:prstGeom>
          <a:solidFill>
            <a:srgbClr val="4D1434"/>
          </a:solidFill>
          <a:ln w="12700">
            <a:miter lim="400000"/>
          </a:ln>
        </p:spPr>
        <p:txBody>
          <a:bodyPr lIns="45719" rIns="45719"/>
          <a:lstStyle/>
          <a:p>
            <a:pPr/>
          </a:p>
        </p:txBody>
      </p:sp>
      <p:sp>
        <p:nvSpPr>
          <p:cNvPr id="351" name="Rectangle 9"/>
          <p:cNvSpPr/>
          <p:nvPr/>
        </p:nvSpPr>
        <p:spPr>
          <a:xfrm>
            <a:off x="8042147" y="453642"/>
            <a:ext cx="3703321" cy="98555"/>
          </a:xfrm>
          <a:prstGeom prst="rect">
            <a:avLst/>
          </a:prstGeom>
          <a:solidFill>
            <a:srgbClr val="969FA7"/>
          </a:solidFill>
          <a:ln w="12700">
            <a:miter lim="400000"/>
          </a:ln>
        </p:spPr>
        <p:txBody>
          <a:bodyPr lIns="45719" rIns="45719"/>
          <a:lstStyle/>
          <a:p>
            <a:pPr/>
          </a:p>
        </p:txBody>
      </p:sp>
      <p:sp>
        <p:nvSpPr>
          <p:cNvPr id="352" name="Rectangle 10"/>
          <p:cNvSpPr/>
          <p:nvPr/>
        </p:nvSpPr>
        <p:spPr>
          <a:xfrm>
            <a:off x="4241829" y="457200"/>
            <a:ext cx="3703321" cy="91441"/>
          </a:xfrm>
          <a:prstGeom prst="rect">
            <a:avLst/>
          </a:prstGeom>
          <a:solidFill>
            <a:srgbClr val="903163"/>
          </a:solidFill>
          <a:ln w="12700">
            <a:miter lim="400000"/>
          </a:ln>
        </p:spPr>
        <p:txBody>
          <a:bodyPr lIns="45719" rIns="45719"/>
          <a:lstStyle/>
          <a:p>
            <a:pPr/>
          </a:p>
        </p:txBody>
      </p:sp>
      <p:sp>
        <p:nvSpPr>
          <p:cNvPr id="353" name="Slide Number"/>
          <p:cNvSpPr txBox="1"/>
          <p:nvPr>
            <p:ph type="sldNum" sz="quarter" idx="2"/>
          </p:nvPr>
        </p:nvSpPr>
        <p:spPr>
          <a:xfrm>
            <a:off x="11379533" y="6023129"/>
            <a:ext cx="231277" cy="231141"/>
          </a:xfrm>
          <a:prstGeom prst="rect">
            <a:avLst/>
          </a:prstGeom>
        </p:spPr>
        <p:txBody>
          <a:bodyPr/>
          <a:lstStyle>
            <a:lvl1pPr>
              <a:defRPr>
                <a:solidFill>
                  <a:srgbClr val="9031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sp>
        <p:nvSpPr>
          <p:cNvPr id="360" name="Rectangle 8"/>
          <p:cNvSpPr/>
          <p:nvPr/>
        </p:nvSpPr>
        <p:spPr>
          <a:xfrm>
            <a:off x="446533" y="457200"/>
            <a:ext cx="3703322" cy="94997"/>
          </a:xfrm>
          <a:prstGeom prst="rect">
            <a:avLst/>
          </a:prstGeom>
          <a:solidFill>
            <a:srgbClr val="4D1434"/>
          </a:solidFill>
          <a:ln w="12700">
            <a:miter lim="400000"/>
          </a:ln>
        </p:spPr>
        <p:txBody>
          <a:bodyPr lIns="45719" rIns="45719"/>
          <a:lstStyle/>
          <a:p>
            <a:pPr/>
          </a:p>
        </p:txBody>
      </p:sp>
      <p:sp>
        <p:nvSpPr>
          <p:cNvPr id="361" name="Rectangle 9"/>
          <p:cNvSpPr/>
          <p:nvPr/>
        </p:nvSpPr>
        <p:spPr>
          <a:xfrm>
            <a:off x="8042147" y="453642"/>
            <a:ext cx="3703321" cy="98555"/>
          </a:xfrm>
          <a:prstGeom prst="rect">
            <a:avLst/>
          </a:prstGeom>
          <a:solidFill>
            <a:srgbClr val="969FA7"/>
          </a:solidFill>
          <a:ln w="12700">
            <a:miter lim="400000"/>
          </a:ln>
        </p:spPr>
        <p:txBody>
          <a:bodyPr lIns="45719" rIns="45719"/>
          <a:lstStyle/>
          <a:p>
            <a:pPr/>
          </a:p>
        </p:txBody>
      </p:sp>
      <p:sp>
        <p:nvSpPr>
          <p:cNvPr id="362" name="Rectangle 10"/>
          <p:cNvSpPr/>
          <p:nvPr/>
        </p:nvSpPr>
        <p:spPr>
          <a:xfrm>
            <a:off x="4241829" y="457200"/>
            <a:ext cx="3703321" cy="91441"/>
          </a:xfrm>
          <a:prstGeom prst="rect">
            <a:avLst/>
          </a:prstGeom>
          <a:solidFill>
            <a:srgbClr val="903163"/>
          </a:solidFill>
          <a:ln w="12700">
            <a:miter lim="400000"/>
          </a:ln>
        </p:spPr>
        <p:txBody>
          <a:bodyPr lIns="45719" rIns="45719"/>
          <a:lstStyle/>
          <a:p>
            <a:pPr/>
          </a:p>
        </p:txBody>
      </p:sp>
      <p:sp>
        <p:nvSpPr>
          <p:cNvPr id="363" name="Rectangle 8"/>
          <p:cNvSpPr/>
          <p:nvPr/>
        </p:nvSpPr>
        <p:spPr>
          <a:xfrm>
            <a:off x="447816" y="5141972"/>
            <a:ext cx="11298202" cy="1274703"/>
          </a:xfrm>
          <a:prstGeom prst="rect">
            <a:avLst/>
          </a:prstGeom>
          <a:solidFill>
            <a:srgbClr val="4D1434"/>
          </a:solidFill>
          <a:ln w="12700">
            <a:miter lim="400000"/>
          </a:ln>
        </p:spPr>
        <p:txBody>
          <a:bodyPr lIns="45719" rIns="45719"/>
          <a:lstStyle/>
          <a:p>
            <a:pPr/>
          </a:p>
        </p:txBody>
      </p:sp>
      <p:sp>
        <p:nvSpPr>
          <p:cNvPr id="364" name="Title Text"/>
          <p:cNvSpPr txBox="1"/>
          <p:nvPr>
            <p:ph type="title"/>
          </p:nvPr>
        </p:nvSpPr>
        <p:spPr>
          <a:xfrm>
            <a:off x="581191" y="5262295"/>
            <a:ext cx="4909446" cy="689515"/>
          </a:xfrm>
          <a:prstGeom prst="rect">
            <a:avLst/>
          </a:prstGeom>
        </p:spPr>
        <p:txBody>
          <a:bodyPr anchor="ctr"/>
          <a:lstStyle>
            <a:lvl1pPr>
              <a:defRPr cap="none" sz="2000">
                <a:solidFill>
                  <a:srgbClr val="9F296B"/>
                </a:solidFill>
                <a:latin typeface="+mj-lt"/>
                <a:ea typeface="+mj-ea"/>
                <a:cs typeface="+mj-cs"/>
                <a:sym typeface="Helvetica"/>
              </a:defRPr>
            </a:lvl1pPr>
          </a:lstStyle>
          <a:p>
            <a:pPr/>
            <a:r>
              <a:t>Title Text</a:t>
            </a:r>
          </a:p>
        </p:txBody>
      </p:sp>
      <p:sp>
        <p:nvSpPr>
          <p:cNvPr id="365" name="Body Level One…"/>
          <p:cNvSpPr txBox="1"/>
          <p:nvPr>
            <p:ph type="body" idx="1"/>
          </p:nvPr>
        </p:nvSpPr>
        <p:spPr>
          <a:xfrm>
            <a:off x="447815" y="601199"/>
            <a:ext cx="11292842" cy="4204801"/>
          </a:xfrm>
          <a:prstGeom prst="rect">
            <a:avLst/>
          </a:prstGeom>
        </p:spPr>
        <p:txBody>
          <a:bodyPr/>
          <a:lstStyle>
            <a:lvl1pPr>
              <a:buClr>
                <a:srgbClr val="903163"/>
              </a:buClr>
              <a:buChar char="▪"/>
              <a:defRPr sz="2000">
                <a:solidFill>
                  <a:srgbClr val="3D3D3D"/>
                </a:solidFill>
                <a:latin typeface="+mj-lt"/>
                <a:ea typeface="+mj-ea"/>
                <a:cs typeface="+mj-cs"/>
                <a:sym typeface="Helvetica"/>
              </a:defRPr>
            </a:lvl1pPr>
            <a:lvl2pPr marL="663999" indent="-339999">
              <a:buClr>
                <a:srgbClr val="903163"/>
              </a:buClr>
              <a:buChar char="•"/>
              <a:defRPr sz="2000">
                <a:solidFill>
                  <a:srgbClr val="3D3D3D"/>
                </a:solidFill>
                <a:latin typeface="+mj-lt"/>
                <a:ea typeface="+mj-ea"/>
                <a:cs typeface="+mj-cs"/>
                <a:sym typeface="Helvetica"/>
              </a:defRPr>
            </a:lvl2pPr>
            <a:lvl3pPr marL="967500" indent="-337500">
              <a:buClr>
                <a:srgbClr val="903163"/>
              </a:buClr>
              <a:buChar char="o"/>
              <a:defRPr sz="2000">
                <a:solidFill>
                  <a:srgbClr val="3D3D3D"/>
                </a:solidFill>
                <a:latin typeface="+mj-lt"/>
                <a:ea typeface="+mj-ea"/>
                <a:cs typeface="+mj-cs"/>
                <a:sym typeface="Helvetica"/>
              </a:defRPr>
            </a:lvl3pPr>
            <a:lvl4pPr marL="1342285" indent="-334285">
              <a:buClr>
                <a:srgbClr val="903163"/>
              </a:buClr>
              <a:defRPr sz="2000">
                <a:solidFill>
                  <a:srgbClr val="3D3D3D"/>
                </a:solidFill>
                <a:latin typeface="+mj-lt"/>
                <a:ea typeface="+mj-ea"/>
                <a:cs typeface="+mj-cs"/>
                <a:sym typeface="Helvetica"/>
              </a:defRPr>
            </a:lvl4pPr>
            <a:lvl5pPr marL="1702285" indent="-334285">
              <a:buClr>
                <a:srgbClr val="903163"/>
              </a:buClr>
              <a:defRPr sz="2000">
                <a:solidFill>
                  <a:srgbClr val="3D3D3D"/>
                </a:solidFill>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366" name="Text Placeholder 3"/>
          <p:cNvSpPr/>
          <p:nvPr>
            <p:ph type="body" sz="quarter" idx="21"/>
          </p:nvPr>
        </p:nvSpPr>
        <p:spPr>
          <a:xfrm>
            <a:off x="5740822" y="5262295"/>
            <a:ext cx="5869988" cy="689516"/>
          </a:xfrm>
          <a:prstGeom prst="rect">
            <a:avLst/>
          </a:prstGeom>
        </p:spPr>
        <p:txBody>
          <a:bodyPr/>
          <a:lstStyle/>
          <a:p>
            <a:pPr marL="0" indent="0" algn="r">
              <a:buClrTx/>
              <a:buSzTx/>
              <a:buNone/>
              <a:defRPr sz="1100">
                <a:solidFill>
                  <a:srgbClr val="FFFFFF"/>
                </a:solidFill>
                <a:latin typeface="+mj-lt"/>
                <a:ea typeface="+mj-ea"/>
                <a:cs typeface="+mj-cs"/>
                <a:sym typeface="Helvetica"/>
              </a:defRPr>
            </a:pPr>
          </a:p>
        </p:txBody>
      </p:sp>
      <p:sp>
        <p:nvSpPr>
          <p:cNvPr id="367" name="Slide Number"/>
          <p:cNvSpPr txBox="1"/>
          <p:nvPr>
            <p:ph type="sldNum" sz="quarter" idx="2"/>
          </p:nvPr>
        </p:nvSpPr>
        <p:spPr>
          <a:xfrm>
            <a:off x="11379533" y="6023129"/>
            <a:ext cx="231277" cy="231141"/>
          </a:xfrm>
          <a:prstGeom prst="rect">
            <a:avLst/>
          </a:prstGeom>
        </p:spPr>
        <p:txBody>
          <a:bodyPr/>
          <a:lstStyle>
            <a:lvl1pPr>
              <a:defRPr>
                <a:solidFill>
                  <a:srgbClr val="9F296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sp>
        <p:nvSpPr>
          <p:cNvPr id="374" name="Rectangle 8"/>
          <p:cNvSpPr/>
          <p:nvPr/>
        </p:nvSpPr>
        <p:spPr>
          <a:xfrm>
            <a:off x="446533" y="457200"/>
            <a:ext cx="3703322" cy="94997"/>
          </a:xfrm>
          <a:prstGeom prst="rect">
            <a:avLst/>
          </a:prstGeom>
          <a:solidFill>
            <a:srgbClr val="4D1434"/>
          </a:solidFill>
          <a:ln w="12700">
            <a:miter lim="400000"/>
          </a:ln>
        </p:spPr>
        <p:txBody>
          <a:bodyPr lIns="45719" rIns="45719"/>
          <a:lstStyle/>
          <a:p>
            <a:pPr/>
          </a:p>
        </p:txBody>
      </p:sp>
      <p:sp>
        <p:nvSpPr>
          <p:cNvPr id="375" name="Rectangle 9"/>
          <p:cNvSpPr/>
          <p:nvPr/>
        </p:nvSpPr>
        <p:spPr>
          <a:xfrm>
            <a:off x="8042147" y="453642"/>
            <a:ext cx="3703321" cy="98555"/>
          </a:xfrm>
          <a:prstGeom prst="rect">
            <a:avLst/>
          </a:prstGeom>
          <a:solidFill>
            <a:srgbClr val="969FA7"/>
          </a:solidFill>
          <a:ln w="12700">
            <a:miter lim="400000"/>
          </a:ln>
        </p:spPr>
        <p:txBody>
          <a:bodyPr lIns="45719" rIns="45719"/>
          <a:lstStyle/>
          <a:p>
            <a:pPr/>
          </a:p>
        </p:txBody>
      </p:sp>
      <p:sp>
        <p:nvSpPr>
          <p:cNvPr id="376" name="Rectangle 10"/>
          <p:cNvSpPr/>
          <p:nvPr/>
        </p:nvSpPr>
        <p:spPr>
          <a:xfrm>
            <a:off x="4241829" y="457200"/>
            <a:ext cx="3703321" cy="91441"/>
          </a:xfrm>
          <a:prstGeom prst="rect">
            <a:avLst/>
          </a:prstGeom>
          <a:solidFill>
            <a:srgbClr val="903163"/>
          </a:solidFill>
          <a:ln w="12700">
            <a:miter lim="400000"/>
          </a:ln>
        </p:spPr>
        <p:txBody>
          <a:bodyPr lIns="45719" rIns="45719"/>
          <a:lstStyle/>
          <a:p>
            <a:pPr/>
          </a:p>
        </p:txBody>
      </p:sp>
      <p:sp>
        <p:nvSpPr>
          <p:cNvPr id="377" name="Title Text"/>
          <p:cNvSpPr txBox="1"/>
          <p:nvPr>
            <p:ph type="title"/>
          </p:nvPr>
        </p:nvSpPr>
        <p:spPr>
          <a:xfrm>
            <a:off x="581193" y="4693389"/>
            <a:ext cx="11029616" cy="566739"/>
          </a:xfrm>
          <a:prstGeom prst="rect">
            <a:avLst/>
          </a:prstGeom>
        </p:spPr>
        <p:txBody>
          <a:bodyPr/>
          <a:lstStyle>
            <a:lvl1pPr>
              <a:defRPr cap="none" sz="2400">
                <a:solidFill>
                  <a:srgbClr val="4D1434"/>
                </a:solidFill>
                <a:latin typeface="+mj-lt"/>
                <a:ea typeface="+mj-ea"/>
                <a:cs typeface="+mj-cs"/>
                <a:sym typeface="Helvetica"/>
              </a:defRPr>
            </a:lvl1pPr>
          </a:lstStyle>
          <a:p>
            <a:pPr/>
            <a:r>
              <a:t>Title Text</a:t>
            </a:r>
          </a:p>
        </p:txBody>
      </p:sp>
      <p:sp>
        <p:nvSpPr>
          <p:cNvPr id="378" name="Picture Placeholder 2"/>
          <p:cNvSpPr/>
          <p:nvPr>
            <p:ph type="pic" idx="21"/>
          </p:nvPr>
        </p:nvSpPr>
        <p:spPr>
          <a:xfrm>
            <a:off x="447816" y="599725"/>
            <a:ext cx="11290860" cy="3557252"/>
          </a:xfrm>
          <a:prstGeom prst="rect">
            <a:avLst/>
          </a:prstGeom>
        </p:spPr>
        <p:txBody>
          <a:bodyPr lIns="91439" rIns="91439" anchor="t">
            <a:noAutofit/>
          </a:bodyPr>
          <a:lstStyle/>
          <a:p>
            <a:pPr/>
          </a:p>
        </p:txBody>
      </p:sp>
      <p:sp>
        <p:nvSpPr>
          <p:cNvPr id="379" name="Body Level One…"/>
          <p:cNvSpPr txBox="1"/>
          <p:nvPr>
            <p:ph type="body" sz="quarter" idx="1"/>
          </p:nvPr>
        </p:nvSpPr>
        <p:spPr>
          <a:xfrm>
            <a:off x="581191" y="5260126"/>
            <a:ext cx="11029618" cy="598673"/>
          </a:xfrm>
          <a:prstGeom prst="rect">
            <a:avLst/>
          </a:prstGeom>
        </p:spPr>
        <p:txBody>
          <a:bodyPr anchor="t"/>
          <a:lstStyle>
            <a:lvl1pPr marL="0" indent="0">
              <a:buClrTx/>
              <a:buSzTx/>
              <a:buNone/>
              <a:defRPr sz="1200">
                <a:solidFill>
                  <a:srgbClr val="262626"/>
                </a:solidFill>
                <a:latin typeface="+mj-lt"/>
                <a:ea typeface="+mj-ea"/>
                <a:cs typeface="+mj-cs"/>
                <a:sym typeface="Helvetica"/>
              </a:defRPr>
            </a:lvl1pPr>
            <a:lvl2pPr marL="0" indent="457200">
              <a:buClrTx/>
              <a:buSzTx/>
              <a:buNone/>
              <a:defRPr sz="1200">
                <a:solidFill>
                  <a:srgbClr val="262626"/>
                </a:solidFill>
                <a:latin typeface="+mj-lt"/>
                <a:ea typeface="+mj-ea"/>
                <a:cs typeface="+mj-cs"/>
                <a:sym typeface="Helvetica"/>
              </a:defRPr>
            </a:lvl2pPr>
            <a:lvl3pPr marL="0" indent="914400">
              <a:buClrTx/>
              <a:buSzTx/>
              <a:buNone/>
              <a:defRPr sz="1200">
                <a:solidFill>
                  <a:srgbClr val="262626"/>
                </a:solidFill>
                <a:latin typeface="+mj-lt"/>
                <a:ea typeface="+mj-ea"/>
                <a:cs typeface="+mj-cs"/>
                <a:sym typeface="Helvetica"/>
              </a:defRPr>
            </a:lvl3pPr>
            <a:lvl4pPr marL="0" indent="1371600">
              <a:buClrTx/>
              <a:buSzTx/>
              <a:buNone/>
              <a:defRPr sz="1200">
                <a:solidFill>
                  <a:srgbClr val="262626"/>
                </a:solidFill>
                <a:latin typeface="+mj-lt"/>
                <a:ea typeface="+mj-ea"/>
                <a:cs typeface="+mj-cs"/>
                <a:sym typeface="Helvetica"/>
              </a:defRPr>
            </a:lvl4pPr>
            <a:lvl5pPr marL="0" indent="1828800">
              <a:buClrTx/>
              <a:buSzTx/>
              <a:buNone/>
              <a:defRPr sz="1200">
                <a:solidFill>
                  <a:srgbClr val="262626"/>
                </a:solidFill>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380" name="Slide Number"/>
          <p:cNvSpPr txBox="1"/>
          <p:nvPr>
            <p:ph type="sldNum" sz="quarter" idx="2"/>
          </p:nvPr>
        </p:nvSpPr>
        <p:spPr>
          <a:xfrm>
            <a:off x="11379533" y="6023129"/>
            <a:ext cx="231277" cy="231141"/>
          </a:xfrm>
          <a:prstGeom prst="rect">
            <a:avLst/>
          </a:prstGeom>
        </p:spPr>
        <p:txBody>
          <a:bodyPr/>
          <a:lstStyle>
            <a:lvl1pPr>
              <a:defRPr>
                <a:solidFill>
                  <a:srgbClr val="9031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387" name="Rectangle 6"/>
          <p:cNvSpPr/>
          <p:nvPr/>
        </p:nvSpPr>
        <p:spPr>
          <a:xfrm>
            <a:off x="446533" y="3085763"/>
            <a:ext cx="11298934" cy="3338150"/>
          </a:xfrm>
          <a:prstGeom prst="rect">
            <a:avLst/>
          </a:prstGeom>
          <a:solidFill>
            <a:srgbClr val="465359"/>
          </a:solidFill>
          <a:ln w="12700">
            <a:miter lim="400000"/>
          </a:ln>
        </p:spPr>
        <p:txBody>
          <a:bodyPr lIns="45719" rIns="45719"/>
          <a:lstStyle/>
          <a:p>
            <a:pPr/>
          </a:p>
        </p:txBody>
      </p:sp>
      <p:sp>
        <p:nvSpPr>
          <p:cNvPr id="388" name="Title Text"/>
          <p:cNvSpPr txBox="1"/>
          <p:nvPr>
            <p:ph type="title"/>
          </p:nvPr>
        </p:nvSpPr>
        <p:spPr>
          <a:xfrm>
            <a:off x="581190" y="1020431"/>
            <a:ext cx="10993551" cy="1475013"/>
          </a:xfrm>
          <a:prstGeom prst="rect">
            <a:avLst/>
          </a:prstGeom>
        </p:spPr>
        <p:txBody>
          <a:bodyPr/>
          <a:lstStyle>
            <a:lvl1pPr>
              <a:defRPr sz="3600"/>
            </a:lvl1pPr>
          </a:lstStyle>
          <a:p>
            <a:pPr/>
            <a:r>
              <a:t>Title Text</a:t>
            </a:r>
          </a:p>
        </p:txBody>
      </p:sp>
      <p:sp>
        <p:nvSpPr>
          <p:cNvPr id="389" name="Body Level One…"/>
          <p:cNvSpPr txBox="1"/>
          <p:nvPr>
            <p:ph type="body" sz="quarter" idx="1"/>
          </p:nvPr>
        </p:nvSpPr>
        <p:spPr>
          <a:xfrm>
            <a:off x="581193" y="2495444"/>
            <a:ext cx="10993548" cy="590322"/>
          </a:xfrm>
          <a:prstGeom prst="rect">
            <a:avLst/>
          </a:prstGeom>
        </p:spPr>
        <p:txBody>
          <a:bodyPr anchor="t"/>
          <a:lstStyle>
            <a:lvl1pPr marL="0" indent="0">
              <a:buClrTx/>
              <a:buSzTx/>
              <a:buNone/>
              <a:defRPr cap="all" sz="1600">
                <a:solidFill>
                  <a:schemeClr val="accent1"/>
                </a:solidFill>
              </a:defRPr>
            </a:lvl1pPr>
            <a:lvl2pPr marL="0" indent="457200">
              <a:buClrTx/>
              <a:buSzTx/>
              <a:buNone/>
              <a:defRPr cap="all" sz="1600">
                <a:solidFill>
                  <a:schemeClr val="accent1"/>
                </a:solidFill>
              </a:defRPr>
            </a:lvl2pPr>
            <a:lvl3pPr marL="0" indent="914400">
              <a:buClrTx/>
              <a:buSzTx/>
              <a:buNone/>
              <a:defRPr cap="all" sz="1600">
                <a:solidFill>
                  <a:schemeClr val="accent1"/>
                </a:solidFill>
              </a:defRPr>
            </a:lvl3pPr>
            <a:lvl4pPr marL="0" indent="1371600">
              <a:buClrTx/>
              <a:buSzTx/>
              <a:buNone/>
              <a:defRPr cap="all" sz="1600">
                <a:solidFill>
                  <a:schemeClr val="accent1"/>
                </a:solidFill>
              </a:defRPr>
            </a:lvl4pPr>
            <a:lvl5pPr marL="0" indent="1828800">
              <a:buClrTx/>
              <a:buSzTx/>
              <a:buNone/>
              <a:defRPr cap="all" sz="16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3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397" name="Title Text"/>
          <p:cNvSpPr txBox="1"/>
          <p:nvPr>
            <p:ph type="title"/>
          </p:nvPr>
        </p:nvSpPr>
        <p:spPr>
          <a:xfrm>
            <a:off x="581191" y="702155"/>
            <a:ext cx="11029617" cy="1188721"/>
          </a:xfrm>
          <a:prstGeom prst="rect">
            <a:avLst/>
          </a:prstGeom>
        </p:spPr>
        <p:txBody>
          <a:bodyPr/>
          <a:lstStyle/>
          <a:p>
            <a:pPr/>
            <a:r>
              <a:t>Title Text</a:t>
            </a:r>
          </a:p>
        </p:txBody>
      </p:sp>
      <p:sp>
        <p:nvSpPr>
          <p:cNvPr id="398" name="Body Level One…"/>
          <p:cNvSpPr txBox="1"/>
          <p:nvPr>
            <p:ph type="body" idx="1"/>
          </p:nvPr>
        </p:nvSpPr>
        <p:spPr>
          <a:xfrm>
            <a:off x="581191" y="2340864"/>
            <a:ext cx="11029617" cy="3634486"/>
          </a:xfrm>
          <a:prstGeom prst="rect">
            <a:avLst/>
          </a:prstGeom>
        </p:spPr>
        <p:txBody>
          <a:bodyPr anchor="t"/>
          <a:lstStyle>
            <a:lvl1pPr>
              <a:defRPr sz="2800"/>
            </a:lvl1pPr>
            <a:lvl2pPr marL="681000" indent="-356999">
              <a:defRPr sz="2800"/>
            </a:lvl2pPr>
            <a:lvl3pPr marL="1008000" indent="-377999">
              <a:defRPr sz="2800"/>
            </a:lvl3pPr>
            <a:lvl4pPr marL="1371999" indent="-364000">
              <a:defRPr sz="2800"/>
            </a:lvl4pPr>
            <a:lvl5pPr marL="1731999" indent="-363999">
              <a:defRPr sz="2800"/>
            </a:lvl5pPr>
          </a:lstStyle>
          <a:p>
            <a:pPr/>
            <a:r>
              <a:t>Body Level One</a:t>
            </a:r>
          </a:p>
          <a:p>
            <a:pPr lvl="1"/>
            <a:r>
              <a:t>Body Level Two</a:t>
            </a:r>
          </a:p>
          <a:p>
            <a:pPr lvl="2"/>
            <a:r>
              <a:t>Body Level Three</a:t>
            </a:r>
          </a:p>
          <a:p>
            <a:pPr lvl="3"/>
            <a:r>
              <a:t>Body Level Four</a:t>
            </a:r>
          </a:p>
          <a:p>
            <a:pPr lvl="4"/>
            <a:r>
              <a:t>Body Level Five</a:t>
            </a:r>
          </a:p>
        </p:txBody>
      </p:sp>
      <p:sp>
        <p:nvSpPr>
          <p:cNvPr id="399" name="Slide Number"/>
          <p:cNvSpPr txBox="1"/>
          <p:nvPr>
            <p:ph type="sldNum" sz="quarter" idx="2"/>
          </p:nvPr>
        </p:nvSpPr>
        <p:spPr>
          <a:xfrm>
            <a:off x="11337154" y="6471856"/>
            <a:ext cx="273656" cy="269241"/>
          </a:xfrm>
          <a:prstGeom prst="rect">
            <a:avLst/>
          </a:prstGeom>
        </p:spPr>
        <p:txBody>
          <a:bodyPr/>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43" name="Rectangle 7"/>
          <p:cNvSpPr/>
          <p:nvPr/>
        </p:nvSpPr>
        <p:spPr>
          <a:xfrm>
            <a:off x="447816" y="5141974"/>
            <a:ext cx="11290862" cy="1258828"/>
          </a:xfrm>
          <a:prstGeom prst="rect">
            <a:avLst/>
          </a:prstGeom>
          <a:solidFill>
            <a:srgbClr val="465359"/>
          </a:solidFill>
          <a:ln w="12700">
            <a:miter lim="400000"/>
          </a:ln>
        </p:spPr>
        <p:txBody>
          <a:bodyPr lIns="45719" rIns="45719"/>
          <a:lstStyle/>
          <a:p>
            <a:pPr/>
          </a:p>
        </p:txBody>
      </p:sp>
      <p:sp>
        <p:nvSpPr>
          <p:cNvPr id="44" name="Title Text"/>
          <p:cNvSpPr txBox="1"/>
          <p:nvPr>
            <p:ph type="title"/>
          </p:nvPr>
        </p:nvSpPr>
        <p:spPr>
          <a:xfrm>
            <a:off x="581193" y="2393950"/>
            <a:ext cx="11029616" cy="2147467"/>
          </a:xfrm>
          <a:prstGeom prst="rect">
            <a:avLst/>
          </a:prstGeom>
        </p:spPr>
        <p:txBody>
          <a:bodyPr/>
          <a:lstStyle>
            <a:lvl1pPr>
              <a:defRPr sz="3600"/>
            </a:lvl1pPr>
          </a:lstStyle>
          <a:p>
            <a:pPr/>
            <a:r>
              <a:t>Title Text</a:t>
            </a:r>
          </a:p>
        </p:txBody>
      </p:sp>
      <p:sp>
        <p:nvSpPr>
          <p:cNvPr id="45" name="Body Level One…"/>
          <p:cNvSpPr txBox="1"/>
          <p:nvPr>
            <p:ph type="body" sz="quarter" idx="1"/>
          </p:nvPr>
        </p:nvSpPr>
        <p:spPr>
          <a:xfrm>
            <a:off x="581191" y="4541416"/>
            <a:ext cx="11029617" cy="600557"/>
          </a:xfrm>
          <a:prstGeom prst="rect">
            <a:avLst/>
          </a:prstGeom>
        </p:spPr>
        <p:txBody>
          <a:bodyPr anchor="t"/>
          <a:lstStyle>
            <a:lvl1pPr marL="0" indent="0">
              <a:buClrTx/>
              <a:buSzTx/>
              <a:buNone/>
              <a:defRPr cap="all">
                <a:solidFill>
                  <a:schemeClr val="accent1"/>
                </a:solidFill>
              </a:defRPr>
            </a:lvl1pPr>
            <a:lvl2pPr marL="0" indent="457200">
              <a:buClrTx/>
              <a:buSzTx/>
              <a:buNone/>
              <a:defRPr cap="all">
                <a:solidFill>
                  <a:schemeClr val="accent1"/>
                </a:solidFill>
              </a:defRPr>
            </a:lvl2pPr>
            <a:lvl3pPr marL="0" indent="914400">
              <a:buClrTx/>
              <a:buSzTx/>
              <a:buNone/>
              <a:defRPr cap="all">
                <a:solidFill>
                  <a:schemeClr val="accent1"/>
                </a:solidFill>
              </a:defRPr>
            </a:lvl3pPr>
            <a:lvl4pPr marL="0" indent="1371600">
              <a:buClrTx/>
              <a:buSzTx/>
              <a:buNone/>
              <a:defRPr cap="all">
                <a:solidFill>
                  <a:schemeClr val="accent1"/>
                </a:solidFill>
              </a:defRPr>
            </a:lvl4pPr>
            <a:lvl5pPr marL="0" indent="1828800">
              <a:buClrTx/>
              <a:buSzTx/>
              <a:buNone/>
              <a:defRPr cap="all">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406" name="Rectangle 7"/>
          <p:cNvSpPr/>
          <p:nvPr/>
        </p:nvSpPr>
        <p:spPr>
          <a:xfrm>
            <a:off x="447816" y="5141974"/>
            <a:ext cx="11290862" cy="1258828"/>
          </a:xfrm>
          <a:prstGeom prst="rect">
            <a:avLst/>
          </a:prstGeom>
          <a:solidFill>
            <a:srgbClr val="465359"/>
          </a:solidFill>
          <a:ln w="12700">
            <a:miter lim="400000"/>
          </a:ln>
        </p:spPr>
        <p:txBody>
          <a:bodyPr lIns="45719" rIns="45719"/>
          <a:lstStyle/>
          <a:p>
            <a:pPr/>
          </a:p>
        </p:txBody>
      </p:sp>
      <p:sp>
        <p:nvSpPr>
          <p:cNvPr id="407" name="Title Text"/>
          <p:cNvSpPr txBox="1"/>
          <p:nvPr>
            <p:ph type="title"/>
          </p:nvPr>
        </p:nvSpPr>
        <p:spPr>
          <a:xfrm>
            <a:off x="581193" y="2393950"/>
            <a:ext cx="11029616" cy="2147467"/>
          </a:xfrm>
          <a:prstGeom prst="rect">
            <a:avLst/>
          </a:prstGeom>
        </p:spPr>
        <p:txBody>
          <a:bodyPr/>
          <a:lstStyle>
            <a:lvl1pPr>
              <a:defRPr sz="3600"/>
            </a:lvl1pPr>
          </a:lstStyle>
          <a:p>
            <a:pPr/>
            <a:r>
              <a:t>Title Text</a:t>
            </a:r>
          </a:p>
        </p:txBody>
      </p:sp>
      <p:sp>
        <p:nvSpPr>
          <p:cNvPr id="408" name="Body Level One…"/>
          <p:cNvSpPr txBox="1"/>
          <p:nvPr>
            <p:ph type="body" sz="quarter" idx="1"/>
          </p:nvPr>
        </p:nvSpPr>
        <p:spPr>
          <a:xfrm>
            <a:off x="581191" y="4541416"/>
            <a:ext cx="11029617" cy="600557"/>
          </a:xfrm>
          <a:prstGeom prst="rect">
            <a:avLst/>
          </a:prstGeom>
        </p:spPr>
        <p:txBody>
          <a:bodyPr anchor="t"/>
          <a:lstStyle>
            <a:lvl1pPr marL="0" indent="0">
              <a:buClrTx/>
              <a:buSzTx/>
              <a:buNone/>
              <a:defRPr cap="all">
                <a:solidFill>
                  <a:schemeClr val="accent1"/>
                </a:solidFill>
              </a:defRPr>
            </a:lvl1pPr>
            <a:lvl2pPr marL="0" indent="457200">
              <a:buClrTx/>
              <a:buSzTx/>
              <a:buNone/>
              <a:defRPr cap="all">
                <a:solidFill>
                  <a:schemeClr val="accent1"/>
                </a:solidFill>
              </a:defRPr>
            </a:lvl2pPr>
            <a:lvl3pPr marL="0" indent="914400">
              <a:buClrTx/>
              <a:buSzTx/>
              <a:buNone/>
              <a:defRPr cap="all">
                <a:solidFill>
                  <a:schemeClr val="accent1"/>
                </a:solidFill>
              </a:defRPr>
            </a:lvl3pPr>
            <a:lvl4pPr marL="0" indent="1371600">
              <a:buClrTx/>
              <a:buSzTx/>
              <a:buNone/>
              <a:defRPr cap="all">
                <a:solidFill>
                  <a:schemeClr val="accent1"/>
                </a:solidFill>
              </a:defRPr>
            </a:lvl4pPr>
            <a:lvl5pPr marL="0" indent="1828800">
              <a:buClrTx/>
              <a:buSzTx/>
              <a:buNone/>
              <a:defRPr cap="all">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40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416" name="Title Text"/>
          <p:cNvSpPr txBox="1"/>
          <p:nvPr>
            <p:ph type="title"/>
          </p:nvPr>
        </p:nvSpPr>
        <p:spPr>
          <a:xfrm>
            <a:off x="581193" y="729657"/>
            <a:ext cx="11029616" cy="988334"/>
          </a:xfrm>
          <a:prstGeom prst="rect">
            <a:avLst/>
          </a:prstGeom>
        </p:spPr>
        <p:txBody>
          <a:bodyPr/>
          <a:lstStyle/>
          <a:p>
            <a:pPr/>
            <a:r>
              <a:t>Title Text</a:t>
            </a:r>
          </a:p>
        </p:txBody>
      </p:sp>
      <p:sp>
        <p:nvSpPr>
          <p:cNvPr id="417" name="Body Level One…"/>
          <p:cNvSpPr txBox="1"/>
          <p:nvPr>
            <p:ph type="body" sz="half" idx="1"/>
          </p:nvPr>
        </p:nvSpPr>
        <p:spPr>
          <a:xfrm>
            <a:off x="581193" y="2228002"/>
            <a:ext cx="5194768" cy="363304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25" name="Title Text"/>
          <p:cNvSpPr txBox="1"/>
          <p:nvPr>
            <p:ph type="title"/>
          </p:nvPr>
        </p:nvSpPr>
        <p:spPr>
          <a:xfrm>
            <a:off x="581193" y="729657"/>
            <a:ext cx="11029616" cy="988334"/>
          </a:xfrm>
          <a:prstGeom prst="rect">
            <a:avLst/>
          </a:prstGeom>
        </p:spPr>
        <p:txBody>
          <a:bodyPr/>
          <a:lstStyle/>
          <a:p>
            <a:pPr/>
            <a:r>
              <a:t>Title Text</a:t>
            </a:r>
          </a:p>
        </p:txBody>
      </p:sp>
      <p:sp>
        <p:nvSpPr>
          <p:cNvPr id="426" name="Body Level One…"/>
          <p:cNvSpPr txBox="1"/>
          <p:nvPr>
            <p:ph type="body" sz="quarter" idx="1"/>
          </p:nvPr>
        </p:nvSpPr>
        <p:spPr>
          <a:xfrm>
            <a:off x="581190" y="2250891"/>
            <a:ext cx="5194770" cy="557785"/>
          </a:xfrm>
          <a:prstGeom prst="rect">
            <a:avLst/>
          </a:prstGeom>
        </p:spPr>
        <p:txBody>
          <a:bodyPr/>
          <a:lstStyle>
            <a:lvl1pPr marL="0" indent="0">
              <a:buClrTx/>
              <a:buSzTx/>
              <a:buNone/>
              <a:defRPr sz="2000"/>
            </a:lvl1pPr>
            <a:lvl2pPr marL="0" indent="457200">
              <a:buClrTx/>
              <a:buSzTx/>
              <a:buNone/>
              <a:defRPr sz="2000"/>
            </a:lvl2pPr>
            <a:lvl3pPr marL="0" indent="914400">
              <a:buClrTx/>
              <a:buSzTx/>
              <a:buNone/>
              <a:defRPr sz="2000"/>
            </a:lvl3pPr>
            <a:lvl4pPr marL="0" indent="1371600">
              <a:buClrTx/>
              <a:buSzTx/>
              <a:buNone/>
              <a:defRPr sz="2000"/>
            </a:lvl4pPr>
            <a:lvl5pPr marL="0" indent="1828800">
              <a:buClrTx/>
              <a:buSz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427" name="Text Placeholder 4"/>
          <p:cNvSpPr/>
          <p:nvPr>
            <p:ph type="body" sz="quarter" idx="21"/>
          </p:nvPr>
        </p:nvSpPr>
        <p:spPr>
          <a:xfrm>
            <a:off x="6416038" y="2250892"/>
            <a:ext cx="5194772" cy="553374"/>
          </a:xfrm>
          <a:prstGeom prst="rect">
            <a:avLst/>
          </a:prstGeom>
        </p:spPr>
        <p:txBody>
          <a:bodyPr/>
          <a:lstStyle/>
          <a:p>
            <a:pPr marL="0" indent="0">
              <a:buClrTx/>
              <a:buSzTx/>
              <a:buNone/>
              <a:defRPr sz="2000"/>
            </a:pPr>
          </a:p>
        </p:txBody>
      </p:sp>
      <p:sp>
        <p:nvSpPr>
          <p:cNvPr id="4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435" name="Title Text"/>
          <p:cNvSpPr txBox="1"/>
          <p:nvPr>
            <p:ph type="title"/>
          </p:nvPr>
        </p:nvSpPr>
        <p:spPr>
          <a:prstGeom prst="rect">
            <a:avLst/>
          </a:prstGeom>
        </p:spPr>
        <p:txBody>
          <a:bodyPr/>
          <a:lstStyle/>
          <a:p>
            <a:pPr/>
            <a:r>
              <a:t>Title Text</a:t>
            </a:r>
          </a:p>
        </p:txBody>
      </p:sp>
      <p:sp>
        <p:nvSpPr>
          <p:cNvPr id="4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4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450" name="Rectangle 8"/>
          <p:cNvSpPr/>
          <p:nvPr/>
        </p:nvSpPr>
        <p:spPr>
          <a:xfrm>
            <a:off x="447817" y="601199"/>
            <a:ext cx="3682723" cy="5815477"/>
          </a:xfrm>
          <a:prstGeom prst="rect">
            <a:avLst/>
          </a:prstGeom>
          <a:solidFill>
            <a:srgbClr val="465359"/>
          </a:solidFill>
          <a:ln w="12700">
            <a:miter lim="400000"/>
          </a:ln>
        </p:spPr>
        <p:txBody>
          <a:bodyPr lIns="45719" rIns="45719"/>
          <a:lstStyle/>
          <a:p>
            <a:pPr/>
          </a:p>
        </p:txBody>
      </p:sp>
      <p:sp>
        <p:nvSpPr>
          <p:cNvPr id="451" name="Title Text"/>
          <p:cNvSpPr txBox="1"/>
          <p:nvPr>
            <p:ph type="title"/>
          </p:nvPr>
        </p:nvSpPr>
        <p:spPr>
          <a:xfrm>
            <a:off x="767857" y="933450"/>
            <a:ext cx="3031852" cy="1722420"/>
          </a:xfrm>
          <a:prstGeom prst="rect">
            <a:avLst/>
          </a:prstGeom>
        </p:spPr>
        <p:txBody>
          <a:bodyPr/>
          <a:lstStyle>
            <a:lvl1pPr>
              <a:defRPr sz="2400">
                <a:solidFill>
                  <a:srgbClr val="FFFFFF"/>
                </a:solidFill>
              </a:defRPr>
            </a:lvl1pPr>
          </a:lstStyle>
          <a:p>
            <a:pPr/>
            <a:r>
              <a:t>Title Text</a:t>
            </a:r>
          </a:p>
        </p:txBody>
      </p:sp>
      <p:sp>
        <p:nvSpPr>
          <p:cNvPr id="452" name="Body Level One…"/>
          <p:cNvSpPr txBox="1"/>
          <p:nvPr>
            <p:ph type="body" sz="half" idx="1"/>
          </p:nvPr>
        </p:nvSpPr>
        <p:spPr>
          <a:xfrm>
            <a:off x="4900927" y="1179828"/>
            <a:ext cx="6650992" cy="4658218"/>
          </a:xfrm>
          <a:prstGeom prst="rect">
            <a:avLst/>
          </a:prstGeom>
        </p:spPr>
        <p:txBody>
          <a:bodyPr/>
          <a:lstStyle>
            <a:lvl1pPr>
              <a:defRPr sz="2000">
                <a:solidFill>
                  <a:srgbClr val="2A2441"/>
                </a:solidFill>
              </a:defRPr>
            </a:lvl1pPr>
            <a:lvl2pPr marL="663999" indent="-339999">
              <a:defRPr sz="2000">
                <a:solidFill>
                  <a:srgbClr val="2A2441"/>
                </a:solidFill>
              </a:defRPr>
            </a:lvl2pPr>
            <a:lvl3pPr marL="967500" indent="-337500">
              <a:defRPr sz="2000">
                <a:solidFill>
                  <a:srgbClr val="2A2441"/>
                </a:solidFill>
              </a:defRPr>
            </a:lvl3pPr>
            <a:lvl4pPr marL="1342285" indent="-334285">
              <a:defRPr sz="2000">
                <a:solidFill>
                  <a:srgbClr val="2A2441"/>
                </a:solidFill>
              </a:defRPr>
            </a:lvl4pPr>
            <a:lvl5pPr marL="1702285" indent="-334285">
              <a:defRPr sz="2000">
                <a:solidFill>
                  <a:srgbClr val="2A2441"/>
                </a:solidFill>
              </a:defRPr>
            </a:lvl5pPr>
          </a:lstStyle>
          <a:p>
            <a:pPr/>
            <a:r>
              <a:t>Body Level One</a:t>
            </a:r>
          </a:p>
          <a:p>
            <a:pPr lvl="1"/>
            <a:r>
              <a:t>Body Level Two</a:t>
            </a:r>
          </a:p>
          <a:p>
            <a:pPr lvl="2"/>
            <a:r>
              <a:t>Body Level Three</a:t>
            </a:r>
          </a:p>
          <a:p>
            <a:pPr lvl="3"/>
            <a:r>
              <a:t>Body Level Four</a:t>
            </a:r>
          </a:p>
          <a:p>
            <a:pPr lvl="4"/>
            <a:r>
              <a:t>Body Level Five</a:t>
            </a:r>
          </a:p>
        </p:txBody>
      </p:sp>
      <p:sp>
        <p:nvSpPr>
          <p:cNvPr id="453" name="Text Placeholder 3"/>
          <p:cNvSpPr/>
          <p:nvPr>
            <p:ph type="body" sz="quarter" idx="21"/>
          </p:nvPr>
        </p:nvSpPr>
        <p:spPr>
          <a:xfrm>
            <a:off x="767857" y="2836653"/>
            <a:ext cx="3031852" cy="3001393"/>
          </a:xfrm>
          <a:prstGeom prst="rect">
            <a:avLst/>
          </a:prstGeom>
        </p:spPr>
        <p:txBody>
          <a:bodyPr anchor="t"/>
          <a:lstStyle/>
          <a:p>
            <a:pPr marL="0" indent="0">
              <a:buClrTx/>
              <a:buSzTx/>
              <a:buNone/>
              <a:defRPr sz="1600">
                <a:solidFill>
                  <a:srgbClr val="FFFFFF"/>
                </a:solidFill>
              </a:defRPr>
            </a:pPr>
          </a:p>
        </p:txBody>
      </p:sp>
      <p:sp>
        <p:nvSpPr>
          <p:cNvPr id="454" name="Slide Number"/>
          <p:cNvSpPr txBox="1"/>
          <p:nvPr>
            <p:ph type="sldNum" sz="quarter" idx="2"/>
          </p:nvPr>
        </p:nvSpPr>
        <p:spPr>
          <a:xfrm>
            <a:off x="11379533" y="6523908"/>
            <a:ext cx="231277" cy="231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461" name="Title Text"/>
          <p:cNvSpPr txBox="1"/>
          <p:nvPr>
            <p:ph type="title"/>
          </p:nvPr>
        </p:nvSpPr>
        <p:spPr>
          <a:xfrm>
            <a:off x="581193" y="4693389"/>
            <a:ext cx="11029616" cy="566739"/>
          </a:xfrm>
          <a:prstGeom prst="rect">
            <a:avLst/>
          </a:prstGeom>
        </p:spPr>
        <p:txBody>
          <a:bodyPr/>
          <a:lstStyle>
            <a:lvl1pPr>
              <a:defRPr sz="2400"/>
            </a:lvl1pPr>
          </a:lstStyle>
          <a:p>
            <a:pPr/>
            <a:r>
              <a:t>Title Text</a:t>
            </a:r>
          </a:p>
        </p:txBody>
      </p:sp>
      <p:sp>
        <p:nvSpPr>
          <p:cNvPr id="462" name="Picture Placeholder 2"/>
          <p:cNvSpPr/>
          <p:nvPr>
            <p:ph type="pic" idx="21"/>
          </p:nvPr>
        </p:nvSpPr>
        <p:spPr>
          <a:xfrm>
            <a:off x="447816" y="641350"/>
            <a:ext cx="11290860" cy="3651249"/>
          </a:xfrm>
          <a:prstGeom prst="rect">
            <a:avLst/>
          </a:prstGeom>
        </p:spPr>
        <p:txBody>
          <a:bodyPr lIns="91439" rIns="91439" anchor="t">
            <a:noAutofit/>
          </a:bodyPr>
          <a:lstStyle/>
          <a:p>
            <a:pPr/>
          </a:p>
        </p:txBody>
      </p:sp>
      <p:sp>
        <p:nvSpPr>
          <p:cNvPr id="463" name="Body Level One…"/>
          <p:cNvSpPr txBox="1"/>
          <p:nvPr>
            <p:ph type="body" sz="quarter" idx="1"/>
          </p:nvPr>
        </p:nvSpPr>
        <p:spPr>
          <a:xfrm>
            <a:off x="581191" y="5260126"/>
            <a:ext cx="11029618" cy="998149"/>
          </a:xfrm>
          <a:prstGeom prst="rect">
            <a:avLst/>
          </a:prstGeom>
        </p:spPr>
        <p:txBody>
          <a:bodyPr anchor="t"/>
          <a:lstStyle>
            <a:lvl1pPr marL="0" indent="0">
              <a:buClrTx/>
              <a:buSzTx/>
              <a:buNone/>
              <a:defRPr sz="1600"/>
            </a:lvl1pPr>
            <a:lvl2pPr marL="0" indent="457200">
              <a:buClrTx/>
              <a:buSzTx/>
              <a:buNone/>
              <a:defRPr sz="1600"/>
            </a:lvl2pPr>
            <a:lvl3pPr marL="0" indent="914400">
              <a:buClrTx/>
              <a:buSzTx/>
              <a:buNone/>
              <a:defRPr sz="1600"/>
            </a:lvl3pPr>
            <a:lvl4pPr marL="0" indent="1371600">
              <a:buClrTx/>
              <a:buSzTx/>
              <a:buNone/>
              <a:defRPr sz="1600"/>
            </a:lvl4pPr>
            <a:lvl5pPr marL="0" indent="1828800">
              <a:buClrTx/>
              <a:buSz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4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53" name="Title Text"/>
          <p:cNvSpPr txBox="1"/>
          <p:nvPr>
            <p:ph type="title"/>
          </p:nvPr>
        </p:nvSpPr>
        <p:spPr>
          <a:xfrm>
            <a:off x="581193" y="729657"/>
            <a:ext cx="11029616" cy="988334"/>
          </a:xfrm>
          <a:prstGeom prst="rect">
            <a:avLst/>
          </a:prstGeom>
        </p:spPr>
        <p:txBody>
          <a:bodyPr/>
          <a:lstStyle/>
          <a:p>
            <a:pPr/>
            <a:r>
              <a:t>Title Text</a:t>
            </a:r>
          </a:p>
        </p:txBody>
      </p:sp>
      <p:sp>
        <p:nvSpPr>
          <p:cNvPr id="54" name="Body Level One…"/>
          <p:cNvSpPr txBox="1"/>
          <p:nvPr>
            <p:ph type="body" sz="half" idx="1"/>
          </p:nvPr>
        </p:nvSpPr>
        <p:spPr>
          <a:xfrm>
            <a:off x="581193" y="2228002"/>
            <a:ext cx="5194768" cy="363304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62" name="Title Text"/>
          <p:cNvSpPr txBox="1"/>
          <p:nvPr>
            <p:ph type="title"/>
          </p:nvPr>
        </p:nvSpPr>
        <p:spPr>
          <a:xfrm>
            <a:off x="581193" y="729657"/>
            <a:ext cx="11029616" cy="988334"/>
          </a:xfrm>
          <a:prstGeom prst="rect">
            <a:avLst/>
          </a:prstGeom>
        </p:spPr>
        <p:txBody>
          <a:bodyPr/>
          <a:lstStyle/>
          <a:p>
            <a:pPr/>
            <a:r>
              <a:t>Title Text</a:t>
            </a:r>
          </a:p>
        </p:txBody>
      </p:sp>
      <p:sp>
        <p:nvSpPr>
          <p:cNvPr id="63" name="Body Level One…"/>
          <p:cNvSpPr txBox="1"/>
          <p:nvPr>
            <p:ph type="body" sz="quarter" idx="1"/>
          </p:nvPr>
        </p:nvSpPr>
        <p:spPr>
          <a:xfrm>
            <a:off x="581190" y="2250891"/>
            <a:ext cx="5194770" cy="557785"/>
          </a:xfrm>
          <a:prstGeom prst="rect">
            <a:avLst/>
          </a:prstGeom>
        </p:spPr>
        <p:txBody>
          <a:bodyPr/>
          <a:lstStyle>
            <a:lvl1pPr marL="0" indent="0">
              <a:buClrTx/>
              <a:buSzTx/>
              <a:buNone/>
              <a:defRPr sz="2000"/>
            </a:lvl1pPr>
            <a:lvl2pPr marL="0" indent="457200">
              <a:buClrTx/>
              <a:buSzTx/>
              <a:buNone/>
              <a:defRPr sz="2000"/>
            </a:lvl2pPr>
            <a:lvl3pPr marL="0" indent="914400">
              <a:buClrTx/>
              <a:buSzTx/>
              <a:buNone/>
              <a:defRPr sz="2000"/>
            </a:lvl3pPr>
            <a:lvl4pPr marL="0" indent="1371600">
              <a:buClrTx/>
              <a:buSzTx/>
              <a:buNone/>
              <a:defRPr sz="2000"/>
            </a:lvl4pPr>
            <a:lvl5pPr marL="0" indent="1828800">
              <a:buClrTx/>
              <a:buSz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64" name="Text Placeholder 4"/>
          <p:cNvSpPr/>
          <p:nvPr>
            <p:ph type="body" sz="quarter" idx="21"/>
          </p:nvPr>
        </p:nvSpPr>
        <p:spPr>
          <a:xfrm>
            <a:off x="6416038" y="2250892"/>
            <a:ext cx="5194772" cy="553374"/>
          </a:xfrm>
          <a:prstGeom prst="rect">
            <a:avLst/>
          </a:prstGeom>
        </p:spPr>
        <p:txBody>
          <a:bodyPr/>
          <a:lstStyle/>
          <a:p>
            <a:pPr marL="0" indent="0">
              <a:buClrTx/>
              <a:buSzTx/>
              <a:buNone/>
              <a:defRPr sz="2000"/>
            </a:pP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2" name="Title Text"/>
          <p:cNvSpPr txBox="1"/>
          <p:nvPr>
            <p:ph type="title"/>
          </p:nvPr>
        </p:nvSpPr>
        <p:spPr>
          <a:prstGeom prst="rect">
            <a:avLst/>
          </a:prstGeom>
        </p:spPr>
        <p:txBody>
          <a:bodyPr/>
          <a:lstStyle/>
          <a:p>
            <a:pPr/>
            <a:r>
              <a:t>Title Text</a:t>
            </a:r>
          </a:p>
        </p:txBody>
      </p:sp>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87" name="Rectangle 8"/>
          <p:cNvSpPr/>
          <p:nvPr/>
        </p:nvSpPr>
        <p:spPr>
          <a:xfrm>
            <a:off x="447817" y="601199"/>
            <a:ext cx="3682723" cy="5815477"/>
          </a:xfrm>
          <a:prstGeom prst="rect">
            <a:avLst/>
          </a:prstGeom>
          <a:solidFill>
            <a:srgbClr val="465359"/>
          </a:solidFill>
          <a:ln w="12700">
            <a:miter lim="400000"/>
          </a:ln>
        </p:spPr>
        <p:txBody>
          <a:bodyPr lIns="45719" rIns="45719"/>
          <a:lstStyle/>
          <a:p>
            <a:pPr/>
          </a:p>
        </p:txBody>
      </p:sp>
      <p:sp>
        <p:nvSpPr>
          <p:cNvPr id="88" name="Title Text"/>
          <p:cNvSpPr txBox="1"/>
          <p:nvPr>
            <p:ph type="title"/>
          </p:nvPr>
        </p:nvSpPr>
        <p:spPr>
          <a:xfrm>
            <a:off x="767857" y="933450"/>
            <a:ext cx="3031852" cy="1722420"/>
          </a:xfrm>
          <a:prstGeom prst="rect">
            <a:avLst/>
          </a:prstGeom>
        </p:spPr>
        <p:txBody>
          <a:bodyPr/>
          <a:lstStyle>
            <a:lvl1pPr>
              <a:defRPr sz="2400">
                <a:solidFill>
                  <a:srgbClr val="FFFFFF"/>
                </a:solidFill>
              </a:defRPr>
            </a:lvl1pPr>
          </a:lstStyle>
          <a:p>
            <a:pPr/>
            <a:r>
              <a:t>Title Text</a:t>
            </a:r>
          </a:p>
        </p:txBody>
      </p:sp>
      <p:sp>
        <p:nvSpPr>
          <p:cNvPr id="89" name="Body Level One…"/>
          <p:cNvSpPr txBox="1"/>
          <p:nvPr>
            <p:ph type="body" sz="half" idx="1"/>
          </p:nvPr>
        </p:nvSpPr>
        <p:spPr>
          <a:xfrm>
            <a:off x="4900927" y="1179828"/>
            <a:ext cx="6650992" cy="4658218"/>
          </a:xfrm>
          <a:prstGeom prst="rect">
            <a:avLst/>
          </a:prstGeom>
        </p:spPr>
        <p:txBody>
          <a:bodyPr/>
          <a:lstStyle>
            <a:lvl1pPr>
              <a:defRPr sz="2000">
                <a:solidFill>
                  <a:srgbClr val="2A2441"/>
                </a:solidFill>
              </a:defRPr>
            </a:lvl1pPr>
            <a:lvl2pPr marL="663999" indent="-339999">
              <a:defRPr sz="2000">
                <a:solidFill>
                  <a:srgbClr val="2A2441"/>
                </a:solidFill>
              </a:defRPr>
            </a:lvl2pPr>
            <a:lvl3pPr marL="967500" indent="-337500">
              <a:defRPr sz="2000">
                <a:solidFill>
                  <a:srgbClr val="2A2441"/>
                </a:solidFill>
              </a:defRPr>
            </a:lvl3pPr>
            <a:lvl4pPr marL="1342285" indent="-334285">
              <a:defRPr sz="2000">
                <a:solidFill>
                  <a:srgbClr val="2A2441"/>
                </a:solidFill>
              </a:defRPr>
            </a:lvl4pPr>
            <a:lvl5pPr marL="1702285" indent="-334285">
              <a:defRPr sz="2000">
                <a:solidFill>
                  <a:srgbClr val="2A2441"/>
                </a:solidFill>
              </a:defRPr>
            </a:lvl5pPr>
          </a:lstStyle>
          <a:p>
            <a:pPr/>
            <a:r>
              <a:t>Body Level One</a:t>
            </a:r>
          </a:p>
          <a:p>
            <a:pPr lvl="1"/>
            <a:r>
              <a:t>Body Level Two</a:t>
            </a:r>
          </a:p>
          <a:p>
            <a:pPr lvl="2"/>
            <a:r>
              <a:t>Body Level Three</a:t>
            </a:r>
          </a:p>
          <a:p>
            <a:pPr lvl="3"/>
            <a:r>
              <a:t>Body Level Four</a:t>
            </a:r>
          </a:p>
          <a:p>
            <a:pPr lvl="4"/>
            <a:r>
              <a:t>Body Level Five</a:t>
            </a:r>
          </a:p>
        </p:txBody>
      </p:sp>
      <p:sp>
        <p:nvSpPr>
          <p:cNvPr id="90" name="Text Placeholder 3"/>
          <p:cNvSpPr/>
          <p:nvPr>
            <p:ph type="body" sz="quarter" idx="21"/>
          </p:nvPr>
        </p:nvSpPr>
        <p:spPr>
          <a:xfrm>
            <a:off x="767857" y="2836653"/>
            <a:ext cx="3031852" cy="3001393"/>
          </a:xfrm>
          <a:prstGeom prst="rect">
            <a:avLst/>
          </a:prstGeom>
        </p:spPr>
        <p:txBody>
          <a:bodyPr anchor="t"/>
          <a:lstStyle/>
          <a:p>
            <a:pPr marL="0" indent="0">
              <a:buClrTx/>
              <a:buSzTx/>
              <a:buNone/>
              <a:defRPr sz="1600">
                <a:solidFill>
                  <a:srgbClr val="FFFFFF"/>
                </a:solidFill>
              </a:defRPr>
            </a:pPr>
          </a:p>
        </p:txBody>
      </p:sp>
      <p:sp>
        <p:nvSpPr>
          <p:cNvPr id="91" name="Slide Number"/>
          <p:cNvSpPr txBox="1"/>
          <p:nvPr>
            <p:ph type="sldNum" sz="quarter" idx="2"/>
          </p:nvPr>
        </p:nvSpPr>
        <p:spPr>
          <a:xfrm>
            <a:off x="11379533" y="6523908"/>
            <a:ext cx="231277" cy="231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8"/>
          <p:cNvSpPr/>
          <p:nvPr/>
        </p:nvSpPr>
        <p:spPr>
          <a:xfrm>
            <a:off x="446533" y="457200"/>
            <a:ext cx="3703322" cy="94997"/>
          </a:xfrm>
          <a:prstGeom prst="rect">
            <a:avLst/>
          </a:prstGeom>
          <a:solidFill>
            <a:srgbClr val="465359"/>
          </a:solidFill>
          <a:ln w="12700">
            <a:miter lim="400000"/>
          </a:ln>
        </p:spPr>
        <p:txBody>
          <a:bodyPr lIns="45719" rIns="45719"/>
          <a:lstStyle/>
          <a:p>
            <a:pPr/>
          </a:p>
        </p:txBody>
      </p:sp>
      <p:sp>
        <p:nvSpPr>
          <p:cNvPr id="3" name="Rectangle 9"/>
          <p:cNvSpPr/>
          <p:nvPr/>
        </p:nvSpPr>
        <p:spPr>
          <a:xfrm>
            <a:off x="8042147" y="453642"/>
            <a:ext cx="3703321" cy="98555"/>
          </a:xfrm>
          <a:prstGeom prst="rect">
            <a:avLst/>
          </a:prstGeom>
          <a:solidFill>
            <a:srgbClr val="969FA7"/>
          </a:solidFill>
          <a:ln w="12700">
            <a:miter lim="400000"/>
          </a:ln>
        </p:spPr>
        <p:txBody>
          <a:bodyPr lIns="45719" rIns="45719"/>
          <a:lstStyle/>
          <a:p>
            <a:pPr/>
          </a:p>
        </p:txBody>
      </p:sp>
      <p:sp>
        <p:nvSpPr>
          <p:cNvPr id="4" name="Rectangle 10"/>
          <p:cNvSpPr/>
          <p:nvPr/>
        </p:nvSpPr>
        <p:spPr>
          <a:xfrm>
            <a:off x="4241829" y="457200"/>
            <a:ext cx="3703321" cy="91441"/>
          </a:xfrm>
          <a:prstGeom prst="rect">
            <a:avLst/>
          </a:prstGeom>
          <a:solidFill>
            <a:schemeClr val="accent1"/>
          </a:solidFill>
          <a:ln w="12700">
            <a:miter lim="400000"/>
          </a:ln>
        </p:spPr>
        <p:txBody>
          <a:bodyPr lIns="45719" rIns="45719"/>
          <a:lstStyle/>
          <a:p>
            <a:pPr/>
          </a:p>
        </p:txBody>
      </p:sp>
      <p:sp>
        <p:nvSpPr>
          <p:cNvPr id="5" name="Title Text"/>
          <p:cNvSpPr txBox="1"/>
          <p:nvPr>
            <p:ph type="title"/>
          </p:nvPr>
        </p:nvSpPr>
        <p:spPr>
          <a:xfrm>
            <a:off x="575894" y="729657"/>
            <a:ext cx="11029616" cy="988334"/>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r>
              <a:t>Title Text</a:t>
            </a:r>
          </a:p>
        </p:txBody>
      </p:sp>
      <p:sp>
        <p:nvSpPr>
          <p:cNvPr id="6" name="Slide Number"/>
          <p:cNvSpPr txBox="1"/>
          <p:nvPr>
            <p:ph type="sldNum" sz="quarter" idx="2"/>
          </p:nvPr>
        </p:nvSpPr>
        <p:spPr>
          <a:xfrm>
            <a:off x="11379533" y="6490906"/>
            <a:ext cx="231277" cy="231141"/>
          </a:xfrm>
          <a:prstGeom prst="rect">
            <a:avLst/>
          </a:prstGeom>
          <a:ln w="12700">
            <a:miter lim="400000"/>
          </a:ln>
        </p:spPr>
        <p:txBody>
          <a:bodyPr wrap="none" lIns="45719" rIns="45719" anchor="ctr">
            <a:spAutoFit/>
          </a:bodyPr>
          <a:lstStyle>
            <a:lvl1pPr algn="r">
              <a:defRPr sz="900">
                <a:solidFill>
                  <a:srgbClr val="404040"/>
                </a:solidFill>
              </a:defRPr>
            </a:lvl1pPr>
          </a:lstStyle>
          <a:p>
            <a:pPr/>
            <a:fld id="{86CB4B4D-7CA3-9044-876B-883B54F8677D}" type="slidenum"/>
          </a:p>
        </p:txBody>
      </p:sp>
      <p:sp>
        <p:nvSpPr>
          <p:cNvPr id="7" name="Body Level One…"/>
          <p:cNvSpPr txBox="1"/>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Lst>
  <p:transition xmlns:p14="http://schemas.microsoft.com/office/powerpoint/2010/main" spd="med" advClick="1"/>
  <p:txStyles>
    <p:titleStyle>
      <a:lvl1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1pPr>
      <a:lvl2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2pPr>
      <a:lvl3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3pPr>
      <a:lvl4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4pPr>
      <a:lvl5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5pPr>
      <a:lvl6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6pPr>
      <a:lvl7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7pPr>
      <a:lvl8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8pPr>
      <a:lvl9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9pPr>
    </p:titleStyle>
    <p:bodyStyle>
      <a:lvl1pPr marL="305999" marR="0" indent="-305999"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1pPr>
      <a:lvl2pPr marL="668250" marR="0" indent="-344249"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2pPr>
      <a:lvl3pPr marL="977142" marR="0" indent="-347142"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3pPr>
      <a:lvl4pPr marL="1358999" marR="0" indent="-351000"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4pPr>
      <a:lvl5pPr marL="1718999" marR="0" indent="-350999"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5pPr>
      <a:lvl6pPr marL="2014299" marR="0" indent="-342900"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6pPr>
      <a:lvl7pPr marL="2314300" marR="0" indent="-342900"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7pPr>
      <a:lvl8pPr marL="2614299" marR="0" indent="-342900"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8pPr>
      <a:lvl9pPr marL="2914300" marR="0" indent="-342900"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1pPr>
      <a:lvl2pPr marL="0" marR="0" indent="4572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2pPr>
      <a:lvl3pPr marL="0" marR="0" indent="9144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3pPr>
      <a:lvl4pPr marL="0" marR="0" indent="13716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4pPr>
      <a:lvl5pPr marL="0" marR="0" indent="18288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5pPr>
      <a:lvl6pPr marL="0" marR="0" indent="22860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6pPr>
      <a:lvl7pPr marL="0" marR="0" indent="27432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7pPr>
      <a:lvl8pPr marL="0" marR="0" indent="32004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8pPr>
      <a:lvl9pPr marL="0" marR="0" indent="36576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png"/><Relationship Id="rId3" Type="http://schemas.openxmlformats.org/officeDocument/2006/relationships/image" Target="../media/image31.tif"/></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4.tif"/></Relationships>

</file>

<file path=ppt/slides/_rels/slide102.xml.rels><?xml version="1.0" encoding="UTF-8"?>
<Relationships xmlns="http://schemas.openxmlformats.org/package/2006/relationships"><Relationship Id="rId1" Type="http://schemas.openxmlformats.org/officeDocument/2006/relationships/slideLayout" Target="../slideLayouts/slideLayout21.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png"/><Relationship Id="rId3" Type="http://schemas.openxmlformats.org/officeDocument/2006/relationships/image" Target="../media/image31.tif"/></Relationships>

</file>

<file path=ppt/slides/_rels/slide10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tif"/><Relationship Id="rId3" Type="http://schemas.openxmlformats.org/officeDocument/2006/relationships/image" Target="../media/image6.tif"/><Relationship Id="rId4" Type="http://schemas.openxmlformats.org/officeDocument/2006/relationships/image" Target="../media/image7.t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tif"/><Relationship Id="rId3" Type="http://schemas.openxmlformats.org/officeDocument/2006/relationships/image" Target="../media/image8.tif"/><Relationship Id="rId4" Type="http://schemas.openxmlformats.org/officeDocument/2006/relationships/image" Target="../media/image9.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tif"/></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t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tif"/><Relationship Id="rId3" Type="http://schemas.openxmlformats.org/officeDocument/2006/relationships/image" Target="../media/image15.tif"/></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tif"/><Relationship Id="rId3" Type="http://schemas.openxmlformats.org/officeDocument/2006/relationships/image" Target="../media/image17.tif"/></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5.tif"/><Relationship Id="rId3" Type="http://schemas.openxmlformats.org/officeDocument/2006/relationships/image" Target="../media/image18.tif"/><Relationship Id="rId4" Type="http://schemas.openxmlformats.org/officeDocument/2006/relationships/image" Target="../media/image14.tif"/></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tif"/></Relationships>

</file>

<file path=ppt/slides/_rels/slide5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tif"/></Relationships>

</file>

<file path=ppt/slides/_rels/slide5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tif"/></Relationships>

</file>

<file path=ppt/slides/_rels/slide5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tif"/></Relationships>

</file>

<file path=ppt/slides/_rels/slide5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tif"/></Relationships>

</file>

<file path=ppt/slides/_rels/slide5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tif"/></Relationships>

</file>

<file path=ppt/slides/_rels/slide5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tif"/></Relationships>

</file>

<file path=ppt/slides/_rels/slide5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tif"/></Relationships>

</file>

<file path=ppt/slides/_rels/slide5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tif"/></Relationships>

</file>

<file path=ppt/slides/_rels/slide59.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2.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60.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23.tif"/></Relationships>

</file>

<file path=ppt/slides/_rels/slide6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tif"/></Relationships>

</file>

<file path=ppt/slides/_rels/slide6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tif"/></Relationships>

</file>

<file path=ppt/slides/_rels/slide6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tif"/></Relationships>

</file>

<file path=ppt/slides/_rels/slide6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tif"/></Relationships>

</file>

<file path=ppt/slides/_rels/slide6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6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s>

</file>

<file path=ppt/slides/_rels/slide7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tif"/><Relationship Id="rId3" Type="http://schemas.openxmlformats.org/officeDocument/2006/relationships/image" Target="../media/image15.tif"/></Relationships>

</file>

<file path=ppt/slides/_rels/slide7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21.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tif"/><Relationship Id="rId3" Type="http://schemas.openxmlformats.org/officeDocument/2006/relationships/image" Target="../media/image26.tif"/><Relationship Id="rId4" Type="http://schemas.openxmlformats.org/officeDocument/2006/relationships/image" Target="../media/image27.tif"/></Relationships>

</file>

<file path=ppt/slides/_rels/slide7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tif"/></Relationships>

</file>

<file path=ppt/slides/_rels/slide7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tif"/></Relationships>

</file>

<file path=ppt/slides/_rels/slide8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tif"/></Relationships>

</file>

<file path=ppt/slides/_rels/slide8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tif"/></Relationships>

</file>

<file path=ppt/slides/_rels/slide85.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png"/><Relationship Id="rId3" Type="http://schemas.openxmlformats.org/officeDocument/2006/relationships/image" Target="../media/image31.tif"/></Relationships>

</file>

<file path=ppt/slides/_rels/slide86.xml.rels><?xml version="1.0" encoding="UTF-8"?>
<Relationships xmlns="http://schemas.openxmlformats.org/package/2006/relationships"><Relationship Id="rId1" Type="http://schemas.openxmlformats.org/officeDocument/2006/relationships/slideLayout" Target="../slideLayouts/slideLayout21.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21.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2.tif"/></Relationships>

</file>

<file path=ppt/slides/_rels/slide89.xml.rels><?xml version="1.0" encoding="UTF-8"?>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tif"/></Relationships>

</file>

<file path=ppt/slides/_rels/slide90.xml.rels><?xml version="1.0" encoding="UTF-8"?>
<Relationships xmlns="http://schemas.openxmlformats.org/package/2006/relationships"><Relationship Id="rId1" Type="http://schemas.openxmlformats.org/officeDocument/2006/relationships/slideLayout" Target="../slideLayouts/slideLayout21.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21.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21.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21.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tif"/></Relationships>

</file>

<file path=ppt/slides/_rels/slide9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tif"/></Relationships>

</file>

<file path=ppt/slides/_rels/slide9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tif"/></Relationships>

</file>

<file path=ppt/slides/_rels/slide97.xml.rels><?xml version="1.0" encoding="UTF-8"?>
<Relationships xmlns="http://schemas.openxmlformats.org/package/2006/relationships"><Relationship Id="rId1" Type="http://schemas.openxmlformats.org/officeDocument/2006/relationships/slideLayout" Target="../slideLayouts/slideLayout21.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3.tif"/></Relationships>

</file>

<file path=ppt/slides/_rels/slide99.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png"/><Relationship Id="rId3" Type="http://schemas.openxmlformats.org/officeDocument/2006/relationships/image" Target="../media/image31.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Rectangle 8"/>
          <p:cNvSpPr/>
          <p:nvPr/>
        </p:nvSpPr>
        <p:spPr>
          <a:xfrm>
            <a:off x="-1" y="1"/>
            <a:ext cx="12192001" cy="6858001"/>
          </a:xfrm>
          <a:prstGeom prst="rect">
            <a:avLst/>
          </a:prstGeom>
          <a:solidFill>
            <a:srgbClr val="000000"/>
          </a:solidFill>
          <a:ln w="12700">
            <a:miter lim="400000"/>
          </a:ln>
        </p:spPr>
        <p:txBody>
          <a:bodyPr lIns="45719" rIns="45719" anchor="ctr"/>
          <a:lstStyle/>
          <a:p>
            <a:pPr algn="ctr">
              <a:defRPr>
                <a:solidFill>
                  <a:srgbClr val="FFFFFF"/>
                </a:solidFill>
              </a:defRPr>
            </a:pPr>
          </a:p>
        </p:txBody>
      </p:sp>
      <p:pic>
        <p:nvPicPr>
          <p:cNvPr id="474" name="Picture 3" descr="Picture 3"/>
          <p:cNvPicPr>
            <a:picLocks noChangeAspect="1"/>
          </p:cNvPicPr>
          <p:nvPr/>
        </p:nvPicPr>
        <p:blipFill>
          <a:blip r:embed="rId2">
            <a:extLst/>
          </a:blip>
          <a:srcRect l="0" t="3986" r="0" b="11743"/>
          <a:stretch>
            <a:fillRect/>
          </a:stretch>
        </p:blipFill>
        <p:spPr>
          <a:xfrm>
            <a:off x="0" y="12"/>
            <a:ext cx="12191980" cy="6857989"/>
          </a:xfrm>
          <a:prstGeom prst="rect">
            <a:avLst/>
          </a:prstGeom>
          <a:ln w="12700">
            <a:miter lim="400000"/>
          </a:ln>
        </p:spPr>
      </p:pic>
      <p:sp>
        <p:nvSpPr>
          <p:cNvPr id="475" name="Rectangle 10"/>
          <p:cNvSpPr/>
          <p:nvPr/>
        </p:nvSpPr>
        <p:spPr>
          <a:xfrm>
            <a:off x="514058" y="457200"/>
            <a:ext cx="5010913" cy="91441"/>
          </a:xfrm>
          <a:prstGeom prst="rect">
            <a:avLst/>
          </a:prstGeom>
          <a:solidFill>
            <a:srgbClr val="465359"/>
          </a:solidFill>
          <a:ln w="12700">
            <a:miter lim="400000"/>
          </a:ln>
        </p:spPr>
        <p:txBody>
          <a:bodyPr lIns="45719" rIns="45719"/>
          <a:lstStyle/>
          <a:p>
            <a:pPr>
              <a:defRPr>
                <a:solidFill>
                  <a:srgbClr val="FFFFFF"/>
                </a:solidFill>
              </a:defRPr>
            </a:pPr>
          </a:p>
        </p:txBody>
      </p:sp>
      <p:sp>
        <p:nvSpPr>
          <p:cNvPr id="476" name="Rectangle 12"/>
          <p:cNvSpPr/>
          <p:nvPr/>
        </p:nvSpPr>
        <p:spPr>
          <a:xfrm>
            <a:off x="515583" y="601197"/>
            <a:ext cx="5009389" cy="5789368"/>
          </a:xfrm>
          <a:prstGeom prst="rect">
            <a:avLst/>
          </a:prstGeom>
          <a:solidFill>
            <a:srgbClr val="465359"/>
          </a:solidFill>
          <a:ln w="12700">
            <a:miter lim="400000"/>
          </a:ln>
        </p:spPr>
        <p:txBody>
          <a:bodyPr lIns="45719" rIns="45719"/>
          <a:lstStyle/>
          <a:p>
            <a:pPr>
              <a:defRPr>
                <a:solidFill>
                  <a:srgbClr val="FFFFFF"/>
                </a:solidFill>
              </a:defRPr>
            </a:pPr>
          </a:p>
        </p:txBody>
      </p:sp>
      <p:sp>
        <p:nvSpPr>
          <p:cNvPr id="477" name="Title 1"/>
          <p:cNvSpPr txBox="1"/>
          <p:nvPr>
            <p:ph type="title"/>
          </p:nvPr>
        </p:nvSpPr>
        <p:spPr>
          <a:xfrm>
            <a:off x="837126" y="1419225"/>
            <a:ext cx="4320228" cy="2395117"/>
          </a:xfrm>
          <a:prstGeom prst="rect">
            <a:avLst/>
          </a:prstGeom>
        </p:spPr>
        <p:txBody>
          <a:bodyPr/>
          <a:lstStyle/>
          <a:p>
            <a:pPr>
              <a:defRPr sz="4000">
                <a:latin typeface="+mj-lt"/>
                <a:ea typeface="+mj-ea"/>
                <a:cs typeface="+mj-cs"/>
                <a:sym typeface="Helvetica"/>
              </a:defRPr>
            </a:pPr>
            <a:r>
              <a:t>INFO 7225 </a:t>
            </a:r>
            <a:br/>
            <a:r>
              <a:rPr cap="none" sz="3200"/>
              <a:t>Module </a:t>
            </a:r>
            <a:r>
              <a:rPr sz="3200"/>
              <a:t>1</a:t>
            </a:r>
          </a:p>
        </p:txBody>
      </p:sp>
      <p:sp>
        <p:nvSpPr>
          <p:cNvPr id="478" name="Subtitle 2"/>
          <p:cNvSpPr txBox="1"/>
          <p:nvPr>
            <p:ph type="body" sz="quarter" idx="1"/>
          </p:nvPr>
        </p:nvSpPr>
        <p:spPr>
          <a:xfrm>
            <a:off x="837124" y="3824577"/>
            <a:ext cx="4687847" cy="2068260"/>
          </a:xfrm>
          <a:prstGeom prst="rect">
            <a:avLst/>
          </a:prstGeom>
        </p:spPr>
        <p:txBody>
          <a:bodyPr/>
          <a:lstStyle/>
          <a:p>
            <a:pPr>
              <a:defRPr b="1" cap="none">
                <a:solidFill>
                  <a:srgbClr val="FFFFFF">
                    <a:alpha val="75000"/>
                  </a:srgbClr>
                </a:solidFill>
                <a:latin typeface="+mj-lt"/>
                <a:ea typeface="+mj-ea"/>
                <a:cs typeface="+mj-cs"/>
                <a:sym typeface="Helvetica"/>
              </a:defRPr>
            </a:pPr>
            <a:r>
              <a:t>1. Introduction to Accounting</a:t>
            </a:r>
          </a:p>
          <a:p>
            <a:pPr>
              <a:defRPr b="1" cap="none">
                <a:solidFill>
                  <a:srgbClr val="FFFFFF">
                    <a:alpha val="75000"/>
                  </a:srgbClr>
                </a:solidFill>
                <a:latin typeface="+mj-lt"/>
                <a:ea typeface="+mj-ea"/>
                <a:cs typeface="+mj-cs"/>
                <a:sym typeface="Helvetica"/>
              </a:defRPr>
            </a:pPr>
            <a:r>
              <a:t>2. Accounting Information Flow</a:t>
            </a:r>
          </a:p>
          <a:p>
            <a:pPr>
              <a:defRPr b="1" cap="none">
                <a:solidFill>
                  <a:srgbClr val="FFFFFF">
                    <a:alpha val="75000"/>
                  </a:srgbClr>
                </a:solidFill>
                <a:latin typeface="+mj-lt"/>
                <a:ea typeface="+mj-ea"/>
                <a:cs typeface="+mj-cs"/>
                <a:sym typeface="Helvetica"/>
              </a:defRPr>
            </a:pPr>
            <a:r>
              <a:t>3. Financial Statements</a:t>
            </a:r>
          </a:p>
          <a:p>
            <a:pPr>
              <a:spcBef>
                <a:spcPts val="300"/>
              </a:spcBef>
              <a:defRPr cap="none" sz="1800">
                <a:solidFill>
                  <a:srgbClr val="FFFFFF">
                    <a:alpha val="75000"/>
                  </a:srgbClr>
                </a:solidFill>
                <a:latin typeface="+mj-lt"/>
                <a:ea typeface="+mj-ea"/>
                <a:cs typeface="+mj-cs"/>
                <a:sym typeface="Helvetica"/>
              </a:defRPr>
            </a:pPr>
            <a:r>
              <a:t>Professor Shiaoming Shi</a:t>
            </a:r>
          </a:p>
          <a:p>
            <a:pPr>
              <a:spcBef>
                <a:spcPts val="300"/>
              </a:spcBef>
              <a:defRPr cap="none" sz="1800">
                <a:solidFill>
                  <a:srgbClr val="FFFFFF">
                    <a:alpha val="75000"/>
                  </a:srgbClr>
                </a:solidFill>
                <a:latin typeface="+mj-lt"/>
                <a:ea typeface="+mj-ea"/>
                <a:cs typeface="+mj-cs"/>
                <a:sym typeface="Helvetica"/>
              </a:defRPr>
            </a:pPr>
            <a:r>
              <a:t>College of Engineering</a:t>
            </a:r>
          </a:p>
          <a:p>
            <a:pPr>
              <a:spcBef>
                <a:spcPts val="300"/>
              </a:spcBef>
              <a:defRPr cap="none" sz="1800">
                <a:solidFill>
                  <a:srgbClr val="FFFFFF">
                    <a:alpha val="75000"/>
                  </a:srgbClr>
                </a:solidFill>
                <a:latin typeface="+mj-lt"/>
                <a:ea typeface="+mj-ea"/>
                <a:cs typeface="+mj-cs"/>
                <a:sym typeface="Helvetica"/>
              </a:defRPr>
            </a:pPr>
            <a:r>
              <a:t>Northeastern University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8" name="TextBox 6"/>
          <p:cNvSpPr txBox="1"/>
          <p:nvPr/>
        </p:nvSpPr>
        <p:spPr>
          <a:xfrm>
            <a:off x="386758" y="4243764"/>
            <a:ext cx="4457612" cy="2298066"/>
          </a:xfrm>
          <a:prstGeom prst="rect">
            <a:avLst/>
          </a:prstGeom>
          <a:ln>
            <a:solidFill>
              <a:srgbClr val="002060"/>
            </a:solidFill>
          </a:ln>
          <a:extLst>
            <a:ext uri="{C572A759-6A51-4108-AA02-DFA0A04FC94B}">
              <ma14:wrappingTextBoxFlag xmlns:ma14="http://schemas.microsoft.com/office/mac/drawingml/2011/main" val="1"/>
            </a:ext>
          </a:extLst>
        </p:spPr>
        <p:txBody>
          <a:bodyPr wrap="none" lIns="45719" rIns="45719">
            <a:spAutoFit/>
          </a:bodyPr>
          <a:lstStyle/>
          <a:p>
            <a:pPr>
              <a:defRPr sz="2400"/>
            </a:pPr>
            <a:r>
              <a:t>The basics:</a:t>
            </a:r>
          </a:p>
          <a:p>
            <a:pPr marL="419100" indent="-228600">
              <a:buSzPct val="100000"/>
              <a:buFont typeface="Arial"/>
              <a:buChar char="•"/>
              <a:defRPr sz="2000"/>
            </a:pPr>
            <a:r>
              <a:t>GAAP</a:t>
            </a:r>
          </a:p>
          <a:p>
            <a:pPr marL="419100" indent="-228600">
              <a:buSzPct val="100000"/>
              <a:buFont typeface="Arial"/>
              <a:buChar char="•"/>
              <a:defRPr sz="2000"/>
            </a:pPr>
            <a:r>
              <a:t>Major classes of accounts</a:t>
            </a:r>
          </a:p>
          <a:p>
            <a:pPr marL="419100" indent="-228600">
              <a:buSzPct val="100000"/>
              <a:buFont typeface="Arial"/>
              <a:buChar char="•"/>
              <a:defRPr sz="2000"/>
            </a:pPr>
            <a:r>
              <a:t>Accounting documents</a:t>
            </a:r>
          </a:p>
          <a:p>
            <a:pPr marL="419100" indent="-228600">
              <a:buSzPct val="100000"/>
              <a:buFont typeface="Arial"/>
              <a:buChar char="•"/>
              <a:defRPr sz="2000"/>
            </a:pPr>
            <a:r>
              <a:t>Accounting equation</a:t>
            </a:r>
          </a:p>
          <a:p>
            <a:pPr marL="419100" indent="-228600">
              <a:buSzPct val="100000"/>
              <a:buFont typeface="Arial"/>
              <a:buChar char="•"/>
              <a:defRPr sz="2000"/>
            </a:pPr>
            <a:r>
              <a:t>Double-entry book-keeping system</a:t>
            </a:r>
          </a:p>
          <a:p>
            <a:pPr marL="419100" indent="-228600">
              <a:buSzPct val="100000"/>
              <a:buFont typeface="Arial"/>
              <a:buChar char="•"/>
              <a:defRPr sz="2000"/>
            </a:pPr>
            <a:r>
              <a:t>The financial statements</a:t>
            </a:r>
          </a:p>
        </p:txBody>
      </p:sp>
      <p:sp>
        <p:nvSpPr>
          <p:cNvPr id="539" name="Rectangle 5"/>
          <p:cNvSpPr txBox="1"/>
          <p:nvPr/>
        </p:nvSpPr>
        <p:spPr>
          <a:xfrm>
            <a:off x="45719" y="866659"/>
            <a:ext cx="12100560"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spcBef>
                <a:spcPts val="600"/>
              </a:spcBef>
              <a:defRPr b="1" sz="3200">
                <a:latin typeface="+mj-lt"/>
                <a:ea typeface="+mj-ea"/>
                <a:cs typeface="+mj-cs"/>
                <a:sym typeface="Helvetica"/>
              </a:defRPr>
            </a:lvl1pPr>
          </a:lstStyle>
          <a:p>
            <a:pPr/>
            <a:r>
              <a:t>Overall Structure of Module 1</a:t>
            </a:r>
          </a:p>
        </p:txBody>
      </p:sp>
      <p:sp>
        <p:nvSpPr>
          <p:cNvPr id="540" name="Rectangle 7"/>
          <p:cNvSpPr txBox="1"/>
          <p:nvPr/>
        </p:nvSpPr>
        <p:spPr>
          <a:xfrm>
            <a:off x="1672830" y="1882294"/>
            <a:ext cx="9426735" cy="192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600"/>
              </a:spcBef>
              <a:defRPr b="1" sz="2000">
                <a:latin typeface="+mj-lt"/>
                <a:ea typeface="+mj-ea"/>
                <a:cs typeface="+mj-cs"/>
                <a:sym typeface="Helvetica"/>
              </a:defRPr>
            </a:pPr>
            <a:r>
              <a:t>By the end of this module, you will understand:</a:t>
            </a:r>
          </a:p>
          <a:p>
            <a:pPr marL="573087" indent="-341313">
              <a:spcBef>
                <a:spcPts val="600"/>
              </a:spcBef>
              <a:buSzPct val="100000"/>
              <a:buFont typeface="Arial"/>
              <a:buChar char="•"/>
              <a:defRPr b="1" sz="2000">
                <a:latin typeface="+mj-lt"/>
                <a:ea typeface="+mj-ea"/>
                <a:cs typeface="+mj-cs"/>
                <a:sym typeface="Helvetica"/>
              </a:defRPr>
            </a:pPr>
            <a:r>
              <a:t>How the accounting information is being analyzed and processed;</a:t>
            </a:r>
          </a:p>
          <a:p>
            <a:pPr marL="573087" indent="-341313">
              <a:spcBef>
                <a:spcPts val="600"/>
              </a:spcBef>
              <a:buSzPct val="100000"/>
              <a:buFont typeface="Arial"/>
              <a:buChar char="•"/>
              <a:defRPr sz="2000">
                <a:solidFill>
                  <a:srgbClr val="808080"/>
                </a:solidFill>
                <a:latin typeface="+mj-lt"/>
                <a:ea typeface="+mj-ea"/>
                <a:cs typeface="+mj-cs"/>
                <a:sym typeface="Helvetica"/>
              </a:defRPr>
            </a:pPr>
            <a:r>
              <a:t>How an accounting cycle is initiated and concluded</a:t>
            </a:r>
          </a:p>
          <a:p>
            <a:pPr marL="573087" indent="-341313">
              <a:spcBef>
                <a:spcPts val="600"/>
              </a:spcBef>
              <a:buSzPct val="100000"/>
              <a:buFont typeface="Arial"/>
              <a:buChar char="•"/>
              <a:defRPr sz="2000">
                <a:solidFill>
                  <a:srgbClr val="808080"/>
                </a:solidFill>
                <a:latin typeface="+mj-lt"/>
                <a:ea typeface="+mj-ea"/>
                <a:cs typeface="+mj-cs"/>
                <a:sym typeface="Helvetica"/>
              </a:defRPr>
            </a:pPr>
            <a:r>
              <a:t>How financial statements are prepared; and</a:t>
            </a:r>
          </a:p>
          <a:p>
            <a:pPr marL="573087" indent="-341313">
              <a:spcBef>
                <a:spcPts val="600"/>
              </a:spcBef>
              <a:buSzPct val="100000"/>
              <a:buFont typeface="Arial"/>
              <a:buChar char="•"/>
              <a:defRPr sz="2000">
                <a:solidFill>
                  <a:srgbClr val="808080"/>
                </a:solidFill>
                <a:latin typeface="+mj-lt"/>
                <a:ea typeface="+mj-ea"/>
                <a:cs typeface="+mj-cs"/>
                <a:sym typeface="Helvetica"/>
              </a:defRPr>
            </a:pPr>
            <a:r>
              <a:t>How business insights can be obtained from the output</a:t>
            </a:r>
          </a:p>
        </p:txBody>
      </p:sp>
      <p:sp>
        <p:nvSpPr>
          <p:cNvPr id="541" name="Generally Accepted Accounting Principles (GAAP)"/>
          <p:cNvSpPr txBox="1"/>
          <p:nvPr/>
        </p:nvSpPr>
        <p:spPr>
          <a:xfrm>
            <a:off x="5177035" y="4515151"/>
            <a:ext cx="6354351" cy="396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buFont typeface="Arial"/>
              <a:defRPr b="1" sz="2000"/>
            </a:lvl1pPr>
          </a:lstStyle>
          <a:p>
            <a:pPr>
              <a:defRPr b="0"/>
            </a:pPr>
            <a:r>
              <a:rPr b="1"/>
              <a:t>Generally Accepted Accounting Principles (GAAP)</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2" name="Slide Number Placeholder 3"/>
          <p:cNvSpPr txBox="1"/>
          <p:nvPr>
            <p:ph type="sldNum" sz="quarter" idx="2"/>
          </p:nvPr>
        </p:nvSpPr>
        <p:spPr>
          <a:xfrm>
            <a:off x="11252397" y="6471856"/>
            <a:ext cx="358413"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43" name="Rectangle 1"/>
          <p:cNvSpPr txBox="1"/>
          <p:nvPr/>
        </p:nvSpPr>
        <p:spPr>
          <a:xfrm>
            <a:off x="505494" y="1525621"/>
            <a:ext cx="4837521" cy="4739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spcBef>
                <a:spcPts val="600"/>
              </a:spcBef>
              <a:buSzPct val="100000"/>
              <a:buFont typeface="Arial"/>
              <a:buChar char="•"/>
              <a:defRPr sz="2000">
                <a:latin typeface="+mj-lt"/>
                <a:ea typeface="+mj-ea"/>
                <a:cs typeface="+mj-cs"/>
                <a:sym typeface="Helvetica"/>
              </a:defRPr>
            </a:pPr>
            <a:r>
              <a:t>Purpose: start of financial statements preparation </a:t>
            </a:r>
          </a:p>
          <a:p>
            <a:pPr marL="285750" indent="-285750">
              <a:spcBef>
                <a:spcPts val="600"/>
              </a:spcBef>
              <a:buSzPct val="100000"/>
              <a:buFont typeface="Arial"/>
              <a:buChar char="•"/>
              <a:defRPr sz="2000">
                <a:latin typeface="+mj-lt"/>
                <a:ea typeface="+mj-ea"/>
                <a:cs typeface="+mj-cs"/>
                <a:sym typeface="Helvetica"/>
              </a:defRPr>
            </a:pPr>
            <a:r>
              <a:t>Purpose: help prove the accounting equation is in balance</a:t>
            </a:r>
          </a:p>
          <a:p>
            <a:pPr marL="285750" indent="-285750">
              <a:spcBef>
                <a:spcPts val="600"/>
              </a:spcBef>
              <a:buSzPct val="100000"/>
              <a:buFont typeface="Arial"/>
              <a:buChar char="•"/>
              <a:defRPr sz="2000">
                <a:latin typeface="+mj-lt"/>
                <a:ea typeface="+mj-ea"/>
                <a:cs typeface="+mj-cs"/>
                <a:sym typeface="Helvetica"/>
              </a:defRPr>
            </a:pPr>
            <a:r>
              <a:t>The account balances in the ________ ________ are used to prepare the trial balance.</a:t>
            </a:r>
          </a:p>
          <a:p>
            <a:pPr marL="285750" indent="-285750">
              <a:spcBef>
                <a:spcPts val="600"/>
              </a:spcBef>
              <a:buSzPct val="100000"/>
              <a:buFont typeface="Arial"/>
              <a:buChar char="•"/>
              <a:defRPr sz="2000">
                <a:latin typeface="+mj-lt"/>
                <a:ea typeface="+mj-ea"/>
                <a:cs typeface="+mj-cs"/>
                <a:sym typeface="Helvetica"/>
              </a:defRPr>
            </a:pPr>
            <a:r>
              <a:t>The trial balance is an internal report that lists all the account balances ________________.</a:t>
            </a:r>
          </a:p>
          <a:p>
            <a:pPr marL="285750" indent="-285750">
              <a:spcBef>
                <a:spcPts val="600"/>
              </a:spcBef>
              <a:buSzPct val="100000"/>
              <a:buFont typeface="Arial"/>
              <a:buChar char="•"/>
              <a:defRPr sz="2000">
                <a:latin typeface="+mj-lt"/>
                <a:ea typeface="+mj-ea"/>
                <a:cs typeface="+mj-cs"/>
                <a:sym typeface="Helvetica"/>
              </a:defRPr>
            </a:pPr>
            <a:r>
              <a:t>The total debits must equal total credits on the trial balance.</a:t>
            </a:r>
          </a:p>
          <a:p>
            <a:pPr marL="285750" indent="-285750">
              <a:spcBef>
                <a:spcPts val="600"/>
              </a:spcBef>
              <a:buSzPct val="100000"/>
              <a:buFont typeface="Arial"/>
              <a:buChar char="•"/>
              <a:defRPr sz="2000">
                <a:latin typeface="+mj-lt"/>
                <a:ea typeface="+mj-ea"/>
                <a:cs typeface="+mj-cs"/>
                <a:sym typeface="Helvetica"/>
              </a:defRPr>
            </a:pPr>
            <a:r>
              <a:t>The (adjusted) trial balance is used in the preparation of financial statements.</a:t>
            </a:r>
          </a:p>
        </p:txBody>
      </p:sp>
      <p:grpSp>
        <p:nvGrpSpPr>
          <p:cNvPr id="1346" name="Group 1"/>
          <p:cNvGrpSpPr/>
          <p:nvPr/>
        </p:nvGrpSpPr>
        <p:grpSpPr>
          <a:xfrm>
            <a:off x="5956437" y="619524"/>
            <a:ext cx="5819540" cy="6055468"/>
            <a:chOff x="0" y="0"/>
            <a:chExt cx="5819538" cy="6055466"/>
          </a:xfrm>
        </p:grpSpPr>
        <p:pic>
          <p:nvPicPr>
            <p:cNvPr id="1344" name="Picture 2" descr="Picture 2"/>
            <p:cNvPicPr>
              <a:picLocks noChangeAspect="1"/>
            </p:cNvPicPr>
            <p:nvPr/>
          </p:nvPicPr>
          <p:blipFill>
            <a:blip r:embed="rId2">
              <a:extLst/>
            </a:blip>
            <a:stretch>
              <a:fillRect/>
            </a:stretch>
          </p:blipFill>
          <p:spPr>
            <a:xfrm>
              <a:off x="0" y="0"/>
              <a:ext cx="5819539" cy="6055467"/>
            </a:xfrm>
            <a:prstGeom prst="rect">
              <a:avLst/>
            </a:prstGeom>
            <a:ln w="12700" cap="flat">
              <a:noFill/>
              <a:miter lim="400000"/>
            </a:ln>
            <a:effectLst/>
          </p:spPr>
        </p:pic>
        <p:pic>
          <p:nvPicPr>
            <p:cNvPr id="1345" name="Picture 3" descr="Picture 3"/>
            <p:cNvPicPr>
              <a:picLocks noChangeAspect="1"/>
            </p:cNvPicPr>
            <p:nvPr/>
          </p:nvPicPr>
          <p:blipFill>
            <a:blip r:embed="rId3">
              <a:extLst/>
            </a:blip>
            <a:stretch>
              <a:fillRect/>
            </a:stretch>
          </p:blipFill>
          <p:spPr>
            <a:xfrm>
              <a:off x="1973774" y="2351034"/>
              <a:ext cx="1871989" cy="1353398"/>
            </a:xfrm>
            <a:prstGeom prst="rect">
              <a:avLst/>
            </a:prstGeom>
            <a:ln w="12700" cap="flat">
              <a:noFill/>
              <a:miter lim="400000"/>
            </a:ln>
            <a:effectLst/>
          </p:spPr>
        </p:pic>
      </p:grpSp>
      <p:sp>
        <p:nvSpPr>
          <p:cNvPr id="1347" name="Title 1"/>
          <p:cNvSpPr txBox="1"/>
          <p:nvPr>
            <p:ph type="title"/>
          </p:nvPr>
        </p:nvSpPr>
        <p:spPr>
          <a:xfrm>
            <a:off x="402472" y="519377"/>
            <a:ext cx="11029616" cy="706329"/>
          </a:xfrm>
          <a:prstGeom prst="rect">
            <a:avLst/>
          </a:prstGeom>
        </p:spPr>
        <p:txBody>
          <a:bodyPr/>
          <a:lstStyle>
            <a:lvl1pPr>
              <a:defRPr sz="2800">
                <a:solidFill>
                  <a:srgbClr val="002060"/>
                </a:solidFill>
              </a:defRPr>
            </a:lvl1pPr>
          </a:lstStyle>
          <a:p>
            <a:pPr/>
            <a:r>
              <a:t>Prepare Unadjusted Trial Balance</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9" name="Title 1"/>
          <p:cNvSpPr txBox="1"/>
          <p:nvPr>
            <p:ph type="title"/>
          </p:nvPr>
        </p:nvSpPr>
        <p:spPr>
          <a:xfrm>
            <a:off x="581192" y="702155"/>
            <a:ext cx="11029616" cy="1188721"/>
          </a:xfrm>
          <a:prstGeom prst="rect">
            <a:avLst/>
          </a:prstGeom>
        </p:spPr>
        <p:txBody>
          <a:bodyPr anchor="t"/>
          <a:lstStyle/>
          <a:p>
            <a:pPr/>
            <a:r>
              <a:t>Example 3</a:t>
            </a:r>
            <a:br/>
            <a:r>
              <a:rPr b="0" sz="3200"/>
              <a:t>Prepare an unadjusted trial balance</a:t>
            </a:r>
          </a:p>
        </p:txBody>
      </p:sp>
      <p:sp>
        <p:nvSpPr>
          <p:cNvPr id="1350" name="Content Placeholder 2"/>
          <p:cNvSpPr txBox="1"/>
          <p:nvPr>
            <p:ph type="body" sz="half" idx="1"/>
          </p:nvPr>
        </p:nvSpPr>
        <p:spPr>
          <a:xfrm>
            <a:off x="581192" y="1867911"/>
            <a:ext cx="11029616" cy="1615208"/>
          </a:xfrm>
          <a:prstGeom prst="rect">
            <a:avLst/>
          </a:prstGeom>
        </p:spPr>
        <p:txBody>
          <a:bodyPr/>
          <a:lstStyle>
            <a:lvl1pPr marL="381000" indent="-381000">
              <a:defRPr sz="2500"/>
            </a:lvl1pPr>
          </a:lstStyle>
          <a:p>
            <a:pPr/>
            <a:r>
              <a:t>Prepare an unadjusted trial balance, in correct format, from the alphabetized account information from the ledger accounts summarized as follows. Assume all accounts have normal balances.</a:t>
            </a:r>
          </a:p>
        </p:txBody>
      </p:sp>
      <p:pic>
        <p:nvPicPr>
          <p:cNvPr id="1351" name="Picture 4" descr="Picture 4"/>
          <p:cNvPicPr>
            <a:picLocks noChangeAspect="1"/>
          </p:cNvPicPr>
          <p:nvPr/>
        </p:nvPicPr>
        <p:blipFill>
          <a:blip r:embed="rId2">
            <a:extLst/>
          </a:blip>
          <a:stretch>
            <a:fillRect/>
          </a:stretch>
        </p:blipFill>
        <p:spPr>
          <a:xfrm>
            <a:off x="980388" y="3429001"/>
            <a:ext cx="5020610" cy="2188987"/>
          </a:xfrm>
          <a:prstGeom prst="rect">
            <a:avLst/>
          </a:prstGeom>
          <a:ln w="12700">
            <a:miter lim="400000"/>
          </a:ln>
        </p:spPr>
      </p:pic>
      <p:graphicFrame>
        <p:nvGraphicFramePr>
          <p:cNvPr id="1352" name="Table 5"/>
          <p:cNvGraphicFramePr/>
          <p:nvPr/>
        </p:nvGraphicFramePr>
        <p:xfrm>
          <a:off x="6191003" y="3429000"/>
          <a:ext cx="5514809" cy="311320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893620"/>
                <a:gridCol w="1310594"/>
                <a:gridCol w="1310594"/>
              </a:tblGrid>
              <a:tr h="389150">
                <a:tc>
                  <a:txBody>
                    <a:bodyPr/>
                    <a:lstStyle/>
                    <a:p>
                      <a:pPr algn="l" defTabSz="457200">
                        <a:defRPr b="0" sz="1800">
                          <a:solidFill>
                            <a:srgbClr val="000000"/>
                          </a:solidFill>
                        </a:defRPr>
                      </a:pPr>
                      <a:r>
                        <a:rPr b="1" sz="2000">
                          <a:solidFill>
                            <a:srgbClr val="FFFFFF"/>
                          </a:solidFill>
                          <a:latin typeface="+mj-lt"/>
                          <a:ea typeface="+mj-ea"/>
                          <a:cs typeface="+mj-cs"/>
                          <a:sym typeface="Helvetica"/>
                        </a:rPr>
                        <a:t>Account</a:t>
                      </a:r>
                    </a:p>
                  </a:txBody>
                  <a:tcPr marL="45720" marR="45720" marT="45720" marB="45720" anchor="t" anchorCtr="0" horzOverflow="overflow"/>
                </a:tc>
                <a:tc>
                  <a:txBody>
                    <a:bodyPr/>
                    <a:lstStyle/>
                    <a:p>
                      <a:pPr algn="ctr" defTabSz="457200">
                        <a:defRPr b="0" sz="1800">
                          <a:solidFill>
                            <a:srgbClr val="000000"/>
                          </a:solidFill>
                        </a:defRPr>
                      </a:pPr>
                      <a:r>
                        <a:rPr b="1" sz="2000">
                          <a:solidFill>
                            <a:srgbClr val="FFFFFF"/>
                          </a:solidFill>
                          <a:latin typeface="+mj-lt"/>
                          <a:ea typeface="+mj-ea"/>
                          <a:cs typeface="+mj-cs"/>
                          <a:sym typeface="Helvetica"/>
                        </a:rPr>
                        <a:t>Debit</a:t>
                      </a:r>
                    </a:p>
                  </a:txBody>
                  <a:tcPr marL="45720" marR="45720" marT="45720" marB="45720" anchor="t" anchorCtr="0" horzOverflow="overflow"/>
                </a:tc>
                <a:tc>
                  <a:txBody>
                    <a:bodyPr/>
                    <a:lstStyle/>
                    <a:p>
                      <a:pPr algn="ctr" defTabSz="457200">
                        <a:defRPr b="0" sz="1800">
                          <a:solidFill>
                            <a:srgbClr val="000000"/>
                          </a:solidFill>
                        </a:defRPr>
                      </a:pPr>
                      <a:r>
                        <a:rPr b="1" sz="2000">
                          <a:solidFill>
                            <a:srgbClr val="FFFFFF"/>
                          </a:solidFill>
                          <a:latin typeface="+mj-lt"/>
                          <a:ea typeface="+mj-ea"/>
                          <a:cs typeface="+mj-cs"/>
                          <a:sym typeface="Helvetica"/>
                        </a:rPr>
                        <a:t>Credit</a:t>
                      </a:r>
                    </a:p>
                  </a:txBody>
                  <a:tcPr marL="45720" marR="45720" marT="45720" marB="45720" anchor="t" anchorCtr="0" horzOverflow="overflow"/>
                </a:tc>
              </a:tr>
              <a:tr h="389150">
                <a:tc>
                  <a:txBody>
                    <a:bodyPr/>
                    <a:lstStyle/>
                    <a:p>
                      <a:pPr algn="l" defTabSz="457200">
                        <a:defRPr sz="2000">
                          <a:latin typeface="+mj-lt"/>
                          <a:ea typeface="+mj-ea"/>
                          <a:cs typeface="+mj-cs"/>
                          <a:sym typeface="Helvetica"/>
                        </a:defRPr>
                      </a:pPr>
                    </a:p>
                  </a:txBody>
                  <a:tcPr marL="45720" marR="45720" marT="45720" marB="45720" anchor="t" anchorCtr="0" horzOverflow="overflow"/>
                </a:tc>
                <a:tc>
                  <a:txBody>
                    <a:bodyPr/>
                    <a:lstStyle/>
                    <a:p>
                      <a:pPr algn="l" defTabSz="457200">
                        <a:defRPr sz="2000">
                          <a:latin typeface="+mj-lt"/>
                          <a:ea typeface="+mj-ea"/>
                          <a:cs typeface="+mj-cs"/>
                          <a:sym typeface="Helvetica"/>
                        </a:defRPr>
                      </a:pPr>
                    </a:p>
                  </a:txBody>
                  <a:tcPr marL="45720" marR="45720" marT="45720" marB="45720" anchor="t" anchorCtr="0" horzOverflow="overflow"/>
                </a:tc>
                <a:tc>
                  <a:txBody>
                    <a:bodyPr/>
                    <a:lstStyle/>
                    <a:p>
                      <a:pPr algn="l" defTabSz="457200">
                        <a:defRPr sz="2000">
                          <a:latin typeface="+mj-lt"/>
                          <a:ea typeface="+mj-ea"/>
                          <a:cs typeface="+mj-cs"/>
                          <a:sym typeface="Helvetica"/>
                        </a:defRPr>
                      </a:pPr>
                    </a:p>
                  </a:txBody>
                  <a:tcPr marL="45720" marR="45720" marT="45720" marB="45720" anchor="t" anchorCtr="0" horzOverflow="overflow"/>
                </a:tc>
              </a:tr>
              <a:tr h="389150">
                <a:tc>
                  <a:txBody>
                    <a:bodyPr/>
                    <a:lstStyle/>
                    <a:p>
                      <a:pPr algn="l" defTabSz="457200">
                        <a:defRPr sz="2000">
                          <a:latin typeface="+mj-lt"/>
                          <a:ea typeface="+mj-ea"/>
                          <a:cs typeface="+mj-cs"/>
                          <a:sym typeface="Helvetica"/>
                        </a:defRPr>
                      </a:pPr>
                    </a:p>
                  </a:txBody>
                  <a:tcPr marL="45720" marR="45720" marT="45720" marB="45720" anchor="t" anchorCtr="0" horzOverflow="overflow"/>
                </a:tc>
                <a:tc>
                  <a:txBody>
                    <a:bodyPr/>
                    <a:lstStyle/>
                    <a:p>
                      <a:pPr algn="l" defTabSz="457200">
                        <a:defRPr sz="2000">
                          <a:latin typeface="+mj-lt"/>
                          <a:ea typeface="+mj-ea"/>
                          <a:cs typeface="+mj-cs"/>
                          <a:sym typeface="Helvetica"/>
                        </a:defRPr>
                      </a:pPr>
                    </a:p>
                  </a:txBody>
                  <a:tcPr marL="45720" marR="45720" marT="45720" marB="45720" anchor="t" anchorCtr="0" horzOverflow="overflow"/>
                </a:tc>
                <a:tc>
                  <a:txBody>
                    <a:bodyPr/>
                    <a:lstStyle/>
                    <a:p>
                      <a:pPr algn="l" defTabSz="457200">
                        <a:defRPr sz="2000">
                          <a:latin typeface="+mj-lt"/>
                          <a:ea typeface="+mj-ea"/>
                          <a:cs typeface="+mj-cs"/>
                          <a:sym typeface="Helvetica"/>
                        </a:defRPr>
                      </a:pPr>
                    </a:p>
                  </a:txBody>
                  <a:tcPr marL="45720" marR="45720" marT="45720" marB="45720" anchor="t" anchorCtr="0" horzOverflow="overflow"/>
                </a:tc>
              </a:tr>
              <a:tr h="389150">
                <a:tc>
                  <a:txBody>
                    <a:bodyPr/>
                    <a:lstStyle/>
                    <a:p>
                      <a:pPr algn="l" defTabSz="457200">
                        <a:defRPr sz="2000">
                          <a:latin typeface="+mj-lt"/>
                          <a:ea typeface="+mj-ea"/>
                          <a:cs typeface="+mj-cs"/>
                          <a:sym typeface="Helvetica"/>
                        </a:defRPr>
                      </a:pPr>
                    </a:p>
                  </a:txBody>
                  <a:tcPr marL="45720" marR="45720" marT="45720" marB="45720" anchor="t" anchorCtr="0" horzOverflow="overflow"/>
                </a:tc>
                <a:tc>
                  <a:txBody>
                    <a:bodyPr/>
                    <a:lstStyle/>
                    <a:p>
                      <a:pPr algn="l" defTabSz="457200">
                        <a:defRPr sz="2000">
                          <a:latin typeface="+mj-lt"/>
                          <a:ea typeface="+mj-ea"/>
                          <a:cs typeface="+mj-cs"/>
                          <a:sym typeface="Helvetica"/>
                        </a:defRPr>
                      </a:pPr>
                    </a:p>
                  </a:txBody>
                  <a:tcPr marL="45720" marR="45720" marT="45720" marB="45720" anchor="t" anchorCtr="0" horzOverflow="overflow"/>
                </a:tc>
                <a:tc>
                  <a:txBody>
                    <a:bodyPr/>
                    <a:lstStyle/>
                    <a:p>
                      <a:pPr algn="l" defTabSz="457200">
                        <a:defRPr sz="2000">
                          <a:latin typeface="+mj-lt"/>
                          <a:ea typeface="+mj-ea"/>
                          <a:cs typeface="+mj-cs"/>
                          <a:sym typeface="Helvetica"/>
                        </a:defRPr>
                      </a:pPr>
                    </a:p>
                  </a:txBody>
                  <a:tcPr marL="45720" marR="45720" marT="45720" marB="45720" anchor="t" anchorCtr="0" horzOverflow="overflow"/>
                </a:tc>
              </a:tr>
              <a:tr h="389150">
                <a:tc>
                  <a:txBody>
                    <a:bodyPr/>
                    <a:lstStyle/>
                    <a:p>
                      <a:pPr algn="l" defTabSz="457200">
                        <a:defRPr sz="2000">
                          <a:latin typeface="+mj-lt"/>
                          <a:ea typeface="+mj-ea"/>
                          <a:cs typeface="+mj-cs"/>
                          <a:sym typeface="Helvetica"/>
                        </a:defRPr>
                      </a:pPr>
                    </a:p>
                  </a:txBody>
                  <a:tcPr marL="45720" marR="45720" marT="45720" marB="45720" anchor="t" anchorCtr="0" horzOverflow="overflow"/>
                </a:tc>
                <a:tc>
                  <a:txBody>
                    <a:bodyPr/>
                    <a:lstStyle/>
                    <a:p>
                      <a:pPr algn="l" defTabSz="457200">
                        <a:defRPr sz="2000">
                          <a:latin typeface="+mj-lt"/>
                          <a:ea typeface="+mj-ea"/>
                          <a:cs typeface="+mj-cs"/>
                          <a:sym typeface="Helvetica"/>
                        </a:defRPr>
                      </a:pPr>
                    </a:p>
                  </a:txBody>
                  <a:tcPr marL="45720" marR="45720" marT="45720" marB="45720" anchor="t" anchorCtr="0" horzOverflow="overflow"/>
                </a:tc>
                <a:tc>
                  <a:txBody>
                    <a:bodyPr/>
                    <a:lstStyle/>
                    <a:p>
                      <a:pPr algn="l" defTabSz="457200">
                        <a:defRPr sz="2000">
                          <a:latin typeface="+mj-lt"/>
                          <a:ea typeface="+mj-ea"/>
                          <a:cs typeface="+mj-cs"/>
                          <a:sym typeface="Helvetica"/>
                        </a:defRPr>
                      </a:pPr>
                    </a:p>
                  </a:txBody>
                  <a:tcPr marL="45720" marR="45720" marT="45720" marB="45720" anchor="t" anchorCtr="0" horzOverflow="overflow"/>
                </a:tc>
              </a:tr>
              <a:tr h="389150">
                <a:tc>
                  <a:txBody>
                    <a:bodyPr/>
                    <a:lstStyle/>
                    <a:p>
                      <a:pPr algn="l" defTabSz="457200">
                        <a:defRPr sz="2000">
                          <a:latin typeface="+mj-lt"/>
                          <a:ea typeface="+mj-ea"/>
                          <a:cs typeface="+mj-cs"/>
                          <a:sym typeface="Helvetica"/>
                        </a:defRPr>
                      </a:pPr>
                    </a:p>
                  </a:txBody>
                  <a:tcPr marL="45720" marR="45720" marT="45720" marB="45720" anchor="t" anchorCtr="0" horzOverflow="overflow"/>
                </a:tc>
                <a:tc>
                  <a:txBody>
                    <a:bodyPr/>
                    <a:lstStyle/>
                    <a:p>
                      <a:pPr algn="l" defTabSz="457200">
                        <a:defRPr sz="2000">
                          <a:latin typeface="+mj-lt"/>
                          <a:ea typeface="+mj-ea"/>
                          <a:cs typeface="+mj-cs"/>
                          <a:sym typeface="Helvetica"/>
                        </a:defRPr>
                      </a:pPr>
                    </a:p>
                  </a:txBody>
                  <a:tcPr marL="45720" marR="45720" marT="45720" marB="45720" anchor="t" anchorCtr="0" horzOverflow="overflow"/>
                </a:tc>
                <a:tc>
                  <a:txBody>
                    <a:bodyPr/>
                    <a:lstStyle/>
                    <a:p>
                      <a:pPr algn="l" defTabSz="457200">
                        <a:defRPr sz="2000">
                          <a:latin typeface="+mj-lt"/>
                          <a:ea typeface="+mj-ea"/>
                          <a:cs typeface="+mj-cs"/>
                          <a:sym typeface="Helvetica"/>
                        </a:defRPr>
                      </a:pPr>
                    </a:p>
                  </a:txBody>
                  <a:tcPr marL="45720" marR="45720" marT="45720" marB="45720" anchor="t" anchorCtr="0" horzOverflow="overflow"/>
                </a:tc>
              </a:tr>
              <a:tr h="389150">
                <a:tc>
                  <a:txBody>
                    <a:bodyPr/>
                    <a:lstStyle/>
                    <a:p>
                      <a:pPr algn="l" defTabSz="457200">
                        <a:defRPr sz="2000">
                          <a:latin typeface="+mj-lt"/>
                          <a:ea typeface="+mj-ea"/>
                          <a:cs typeface="+mj-cs"/>
                          <a:sym typeface="Helvetica"/>
                        </a:defRPr>
                      </a:pPr>
                    </a:p>
                  </a:txBody>
                  <a:tcPr marL="45720" marR="45720" marT="45720" marB="45720" anchor="t" anchorCtr="0" horzOverflow="overflow"/>
                </a:tc>
                <a:tc>
                  <a:txBody>
                    <a:bodyPr/>
                    <a:lstStyle/>
                    <a:p>
                      <a:pPr algn="l" defTabSz="457200">
                        <a:defRPr sz="2000">
                          <a:latin typeface="+mj-lt"/>
                          <a:ea typeface="+mj-ea"/>
                          <a:cs typeface="+mj-cs"/>
                          <a:sym typeface="Helvetica"/>
                        </a:defRPr>
                      </a:pPr>
                    </a:p>
                  </a:txBody>
                  <a:tcPr marL="45720" marR="45720" marT="45720" marB="45720" anchor="t" anchorCtr="0" horzOverflow="overflow"/>
                </a:tc>
                <a:tc>
                  <a:txBody>
                    <a:bodyPr/>
                    <a:lstStyle/>
                    <a:p>
                      <a:pPr algn="l" defTabSz="457200">
                        <a:defRPr sz="2000">
                          <a:latin typeface="+mj-lt"/>
                          <a:ea typeface="+mj-ea"/>
                          <a:cs typeface="+mj-cs"/>
                          <a:sym typeface="Helvetica"/>
                        </a:defRPr>
                      </a:pPr>
                    </a:p>
                  </a:txBody>
                  <a:tcPr marL="45720" marR="45720" marT="45720" marB="45720" anchor="t" anchorCtr="0" horzOverflow="overflow"/>
                </a:tc>
              </a:tr>
              <a:tr h="389150">
                <a:tc>
                  <a:txBody>
                    <a:bodyPr/>
                    <a:lstStyle/>
                    <a:p>
                      <a:pPr defTabSz="457200">
                        <a:defRPr sz="1800"/>
                      </a:pPr>
                      <a:r>
                        <a:rPr sz="2000">
                          <a:latin typeface="+mj-lt"/>
                          <a:ea typeface="+mj-ea"/>
                          <a:cs typeface="+mj-cs"/>
                          <a:sym typeface="Helvetica"/>
                        </a:rPr>
                        <a:t>Total</a:t>
                      </a:r>
                    </a:p>
                  </a:txBody>
                  <a:tcPr marL="45720" marR="45720" marT="45720" marB="45720" anchor="t" anchorCtr="0" horzOverflow="overflow"/>
                </a:tc>
                <a:tc>
                  <a:txBody>
                    <a:bodyPr/>
                    <a:lstStyle/>
                    <a:p>
                      <a:pPr algn="l" defTabSz="457200">
                        <a:defRPr sz="2000">
                          <a:latin typeface="+mj-lt"/>
                          <a:ea typeface="+mj-ea"/>
                          <a:cs typeface="+mj-cs"/>
                          <a:sym typeface="Helvetica"/>
                        </a:defRPr>
                      </a:pPr>
                    </a:p>
                  </a:txBody>
                  <a:tcPr marL="45720" marR="45720" marT="45720" marB="45720" anchor="t" anchorCtr="0" horzOverflow="overflow"/>
                </a:tc>
                <a:tc>
                  <a:txBody>
                    <a:bodyPr/>
                    <a:lstStyle/>
                    <a:p>
                      <a:pPr algn="l" defTabSz="457200">
                        <a:defRPr sz="2000">
                          <a:latin typeface="+mj-lt"/>
                          <a:ea typeface="+mj-ea"/>
                          <a:cs typeface="+mj-cs"/>
                          <a:sym typeface="Helvetica"/>
                        </a:defRPr>
                      </a:pPr>
                    </a:p>
                  </a:txBody>
                  <a:tcPr marL="45720" marR="45720" marT="45720" marB="45720" anchor="t" anchorCtr="0" horzOverflow="overflow"/>
                </a:tc>
              </a:tr>
            </a:tbl>
          </a:graphicData>
        </a:graphic>
      </p:graphicFrame>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52" grpId="1"/>
    </p:bldLst>
  </p:timing>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4" name="Rectangle 4"/>
          <p:cNvSpPr txBox="1"/>
          <p:nvPr/>
        </p:nvSpPr>
        <p:spPr>
          <a:xfrm>
            <a:off x="6207950" y="766604"/>
            <a:ext cx="6529897" cy="5958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r>
              <a:t>Big Dog Carworks Corp. </a:t>
            </a:r>
          </a:p>
          <a:p>
            <a:pPr algn="ctr"/>
            <a:r>
              <a:t>Unadjusted Trial Balance </a:t>
            </a:r>
          </a:p>
          <a:p>
            <a:pPr algn="ctr"/>
            <a:r>
              <a:t>At January </a:t>
            </a:r>
            <a:r>
              <a:rPr sz="1600">
                <a:latin typeface="+mj-lt"/>
                <a:ea typeface="+mj-ea"/>
                <a:cs typeface="+mj-cs"/>
                <a:sym typeface="Helvetica"/>
              </a:rPr>
              <a:t>31, 2015</a:t>
            </a:r>
            <a:r>
              <a:t> </a:t>
            </a:r>
          </a:p>
          <a:p>
            <a:pPr>
              <a:defRPr i="1"/>
            </a:pPr>
          </a:p>
          <a:p>
            <a:pPr>
              <a:defRPr i="1"/>
            </a:pPr>
            <a:r>
              <a:t>Acct.	Account			Debit</a:t>
            </a:r>
            <a:r>
              <a:rPr i="0"/>
              <a:t> 	</a:t>
            </a:r>
            <a:r>
              <a:t>Credit</a:t>
            </a:r>
          </a:p>
          <a:p>
            <a:pPr/>
            <a:r>
              <a:t>101 	Cash 		            $3,700 </a:t>
            </a:r>
          </a:p>
          <a:p>
            <a:pPr marL="342900" indent="-342900">
              <a:buSzPct val="100000"/>
              <a:buAutoNum type="arabicPeriod" startAt="110"/>
            </a:pPr>
            <a:r>
              <a:t> 	Accounts receivable 	2,000 </a:t>
            </a:r>
          </a:p>
          <a:p>
            <a:pPr/>
            <a:r>
              <a:t>161 	Prepaid insurance 	2,400 </a:t>
            </a:r>
          </a:p>
          <a:p>
            <a:pPr/>
            <a:r>
              <a:t>183 	Equipment 		3,000 </a:t>
            </a:r>
          </a:p>
          <a:p>
            <a:pPr marL="342900" indent="-342900">
              <a:buSzPct val="100000"/>
              <a:buAutoNum type="arabicPeriod" startAt="184"/>
            </a:pPr>
            <a:r>
              <a:t> 	Truck 			8,000 </a:t>
            </a:r>
          </a:p>
          <a:p>
            <a:pPr/>
            <a:r>
              <a:t>201 	Bank loan 			$6,000</a:t>
            </a:r>
          </a:p>
          <a:p>
            <a:pPr/>
            <a:r>
              <a:t>210 	Accounts payable 		     700</a:t>
            </a:r>
          </a:p>
          <a:p>
            <a:pPr/>
            <a:r>
              <a:t>247 	Unearned revenue 		     400</a:t>
            </a:r>
          </a:p>
          <a:p>
            <a:pPr/>
            <a:r>
              <a:t>320 	Share capital 			10,000</a:t>
            </a:r>
          </a:p>
          <a:p>
            <a:pPr/>
            <a:r>
              <a:t>330 	Dividends 		   200 </a:t>
            </a:r>
          </a:p>
          <a:p>
            <a:pPr/>
            <a:r>
              <a:t>450 	Repair revenue 			10,000</a:t>
            </a:r>
          </a:p>
          <a:p>
            <a:pPr/>
            <a:r>
              <a:t>654 	Rent expense 		1,600</a:t>
            </a:r>
          </a:p>
          <a:p>
            <a:pPr/>
            <a:r>
              <a:t>656 	Salaries expense 		3,500</a:t>
            </a:r>
          </a:p>
          <a:p>
            <a:pPr/>
            <a:r>
              <a:t>668 	Supplies expense 	2,000</a:t>
            </a:r>
          </a:p>
          <a:p>
            <a:pPr/>
            <a:r>
              <a:t>670 	Truck operation expense 	</a:t>
            </a:r>
            <a:r>
              <a:rPr u="sng"/>
              <a:t>700    </a:t>
            </a:r>
            <a:r>
              <a:rPr u="sng">
                <a:solidFill>
                  <a:srgbClr val="FFFFFF"/>
                </a:solidFill>
              </a:rPr>
              <a:t>	</a:t>
            </a:r>
            <a:r>
              <a:rPr u="sng"/>
              <a:t>	</a:t>
            </a:r>
            <a:endParaRPr u="sng"/>
          </a:p>
          <a:p>
            <a:pPr/>
            <a:r>
              <a:t>			           $27,100     $27,100 </a:t>
            </a:r>
          </a:p>
        </p:txBody>
      </p:sp>
      <p:sp>
        <p:nvSpPr>
          <p:cNvPr id="1355" name="Rectangle 8"/>
          <p:cNvSpPr/>
          <p:nvPr/>
        </p:nvSpPr>
        <p:spPr>
          <a:xfrm>
            <a:off x="6138223" y="739934"/>
            <a:ext cx="5765566" cy="6012182"/>
          </a:xfrm>
          <a:prstGeom prst="rect">
            <a:avLst/>
          </a:prstGeom>
          <a:ln w="22225" cap="rnd">
            <a:solidFill>
              <a:srgbClr val="0070C0"/>
            </a:solidFill>
          </a:ln>
        </p:spPr>
        <p:txBody>
          <a:bodyPr lIns="45719" rIns="45719" anchor="ctr"/>
          <a:lstStyle/>
          <a:p>
            <a:pPr algn="ctr">
              <a:defRPr>
                <a:solidFill>
                  <a:srgbClr val="FFFFFF"/>
                </a:solidFill>
              </a:defRPr>
            </a:pPr>
          </a:p>
        </p:txBody>
      </p:sp>
      <p:sp>
        <p:nvSpPr>
          <p:cNvPr id="1356" name="Rectangle 7"/>
          <p:cNvSpPr txBox="1"/>
          <p:nvPr/>
        </p:nvSpPr>
        <p:spPr>
          <a:xfrm>
            <a:off x="428364" y="695769"/>
            <a:ext cx="5692328" cy="5933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600"/>
              </a:spcBef>
              <a:defRPr b="1">
                <a:latin typeface="+mj-lt"/>
                <a:ea typeface="+mj-ea"/>
                <a:cs typeface="+mj-cs"/>
                <a:sym typeface="Helvetica"/>
              </a:defRPr>
            </a:pPr>
            <a:r>
              <a:t>Transactions summary:</a:t>
            </a:r>
          </a:p>
          <a:p>
            <a:pPr marL="431800" indent="-355600">
              <a:spcBef>
                <a:spcPts val="400"/>
              </a:spcBef>
              <a:buSzPct val="100000"/>
              <a:buAutoNum type="arabicPeriod" startAt="1"/>
              <a:defRPr>
                <a:latin typeface="Helvetica Light"/>
                <a:ea typeface="Helvetica Light"/>
                <a:cs typeface="Helvetica Light"/>
                <a:sym typeface="Helvetica Light"/>
              </a:defRPr>
            </a:pPr>
            <a:r>
              <a:t>Issued share capital for $10,000 cash.</a:t>
            </a:r>
          </a:p>
          <a:p>
            <a:pPr marL="431800" indent="-355600">
              <a:spcBef>
                <a:spcPts val="400"/>
              </a:spcBef>
              <a:buSzPct val="100000"/>
              <a:buAutoNum type="arabicPeriod" startAt="1"/>
              <a:defRPr>
                <a:latin typeface="Helvetica Light"/>
                <a:ea typeface="Helvetica Light"/>
                <a:cs typeface="Helvetica Light"/>
                <a:sym typeface="Helvetica Light"/>
              </a:defRPr>
            </a:pPr>
            <a:r>
              <a:t>Received a bank loan for $3,000.</a:t>
            </a:r>
          </a:p>
          <a:p>
            <a:pPr marL="431800" indent="-355600">
              <a:spcBef>
                <a:spcPts val="400"/>
              </a:spcBef>
              <a:buSzPct val="100000"/>
              <a:buAutoNum type="arabicPeriod" startAt="1"/>
              <a:defRPr>
                <a:latin typeface="Helvetica Light"/>
                <a:ea typeface="Helvetica Light"/>
                <a:cs typeface="Helvetica Light"/>
                <a:sym typeface="Helvetica Light"/>
              </a:defRPr>
            </a:pPr>
            <a:r>
              <a:t>Purchased equipment for $3,000 cash.</a:t>
            </a:r>
          </a:p>
          <a:p>
            <a:pPr marL="431800" indent="-355600">
              <a:spcBef>
                <a:spcPts val="400"/>
              </a:spcBef>
              <a:buSzPct val="100000"/>
              <a:buAutoNum type="arabicPeriod" startAt="1"/>
              <a:defRPr>
                <a:latin typeface="Helvetica Light"/>
                <a:ea typeface="Helvetica Light"/>
                <a:cs typeface="Helvetica Light"/>
                <a:sym typeface="Helvetica Light"/>
              </a:defRPr>
            </a:pPr>
            <a:r>
              <a:t>Purchased a truck for $8,000; paid $3,000 cash and incurred a bank loan for the balance.</a:t>
            </a:r>
          </a:p>
          <a:p>
            <a:pPr marL="431800" indent="-355600">
              <a:spcBef>
                <a:spcPts val="400"/>
              </a:spcBef>
              <a:buSzPct val="100000"/>
              <a:buAutoNum type="arabicPeriod" startAt="1"/>
              <a:defRPr>
                <a:latin typeface="Helvetica Light"/>
                <a:ea typeface="Helvetica Light"/>
                <a:cs typeface="Helvetica Light"/>
                <a:sym typeface="Helvetica Light"/>
              </a:defRPr>
            </a:pPr>
            <a:r>
              <a:t>Paid $2,400 for a comprehensive one-year insurance policy effective January 1.</a:t>
            </a:r>
          </a:p>
          <a:p>
            <a:pPr marL="431800" indent="-355600">
              <a:spcBef>
                <a:spcPts val="400"/>
              </a:spcBef>
              <a:buSzPct val="100000"/>
              <a:buAutoNum type="arabicPeriod" startAt="1"/>
              <a:defRPr>
                <a:latin typeface="Helvetica Light"/>
                <a:ea typeface="Helvetica Light"/>
                <a:cs typeface="Helvetica Light"/>
                <a:sym typeface="Helvetica Light"/>
              </a:defRPr>
            </a:pPr>
            <a:r>
              <a:t>Paid $2,000 cash to reduce the bank loan.</a:t>
            </a:r>
          </a:p>
          <a:p>
            <a:pPr marL="431800" indent="-355600">
              <a:spcBef>
                <a:spcPts val="400"/>
              </a:spcBef>
              <a:buSzPct val="100000"/>
              <a:buAutoNum type="arabicPeriod" startAt="1"/>
              <a:defRPr>
                <a:latin typeface="Helvetica Light"/>
                <a:ea typeface="Helvetica Light"/>
                <a:cs typeface="Helvetica Light"/>
                <a:sym typeface="Helvetica Light"/>
              </a:defRPr>
            </a:pPr>
            <a:r>
              <a:t>Received $400 as an advance payment for repair services to be provided over the next two months as follows: $300 for February, $100 for March.</a:t>
            </a:r>
          </a:p>
          <a:p>
            <a:pPr marL="431800" indent="-355600">
              <a:spcBef>
                <a:spcPts val="400"/>
              </a:spcBef>
              <a:buSzPct val="100000"/>
              <a:buAutoNum type="arabicPeriod" startAt="1"/>
              <a:defRPr>
                <a:latin typeface="Helvetica Light"/>
                <a:ea typeface="Helvetica Light"/>
                <a:cs typeface="Helvetica Light"/>
                <a:sym typeface="Helvetica Light"/>
              </a:defRPr>
            </a:pPr>
            <a:r>
              <a:t>Performed repairs for $8,000 cash and $2,000 on credit.</a:t>
            </a:r>
          </a:p>
          <a:p>
            <a:pPr marL="431800" indent="-355600">
              <a:spcBef>
                <a:spcPts val="400"/>
              </a:spcBef>
              <a:buSzPct val="100000"/>
              <a:buAutoNum type="arabicPeriod" startAt="1"/>
              <a:defRPr>
                <a:latin typeface="Helvetica Light"/>
                <a:ea typeface="Helvetica Light"/>
                <a:cs typeface="Helvetica Light"/>
                <a:sym typeface="Helvetica Light"/>
              </a:defRPr>
            </a:pPr>
            <a:r>
              <a:t>Paid a total of $7,100 for operating expenses incurred during the month; also incurred an expense on account for $700.</a:t>
            </a:r>
          </a:p>
          <a:p>
            <a:pPr marL="431800" indent="-355600">
              <a:spcBef>
                <a:spcPts val="400"/>
              </a:spcBef>
              <a:buSzPct val="100000"/>
              <a:buAutoNum type="arabicPeriod" startAt="1"/>
              <a:defRPr>
                <a:latin typeface="Helvetica Light"/>
                <a:ea typeface="Helvetica Light"/>
                <a:cs typeface="Helvetica Light"/>
                <a:sym typeface="Helvetica Light"/>
              </a:defRPr>
            </a:pPr>
            <a:r>
              <a:t>Dividends of $200 were paid in cash to the only shareholder, Bob Baldwin.</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8" name="Slide Number Placeholder 3"/>
          <p:cNvSpPr txBox="1"/>
          <p:nvPr>
            <p:ph type="sldNum" sz="quarter" idx="2"/>
          </p:nvPr>
        </p:nvSpPr>
        <p:spPr>
          <a:xfrm>
            <a:off x="11252397" y="6471856"/>
            <a:ext cx="358413"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59" name="Title 1"/>
          <p:cNvSpPr txBox="1"/>
          <p:nvPr>
            <p:ph type="title"/>
          </p:nvPr>
        </p:nvSpPr>
        <p:spPr>
          <a:xfrm>
            <a:off x="423505" y="530134"/>
            <a:ext cx="11029617" cy="706329"/>
          </a:xfrm>
          <a:prstGeom prst="rect">
            <a:avLst/>
          </a:prstGeom>
        </p:spPr>
        <p:txBody>
          <a:bodyPr/>
          <a:lstStyle>
            <a:lvl1pPr>
              <a:defRPr sz="3200">
                <a:solidFill>
                  <a:srgbClr val="002060"/>
                </a:solidFill>
              </a:defRPr>
            </a:lvl1pPr>
          </a:lstStyle>
          <a:p>
            <a:pPr/>
            <a:r>
              <a:t>summary</a:t>
            </a:r>
          </a:p>
        </p:txBody>
      </p:sp>
      <p:sp>
        <p:nvSpPr>
          <p:cNvPr id="1360" name="Content Placeholder 2"/>
          <p:cNvSpPr txBox="1"/>
          <p:nvPr>
            <p:ph type="body" sz="half" idx="1"/>
          </p:nvPr>
        </p:nvSpPr>
        <p:spPr>
          <a:xfrm>
            <a:off x="437840" y="1385793"/>
            <a:ext cx="5244223" cy="5316782"/>
          </a:xfrm>
          <a:prstGeom prst="rect">
            <a:avLst/>
          </a:prstGeom>
        </p:spPr>
        <p:txBody>
          <a:bodyPr>
            <a:noAutofit/>
          </a:bodyPr>
          <a:lstStyle/>
          <a:p>
            <a:pPr marL="305999" indent="-305999">
              <a:defRPr sz="1900"/>
            </a:pPr>
            <a:r>
              <a:t>Companies record transactions in a </a:t>
            </a:r>
            <a:r>
              <a:rPr b="1" u="sng">
                <a:solidFill>
                  <a:srgbClr val="FFFFFF"/>
                </a:solidFill>
                <a:uFill>
                  <a:solidFill>
                    <a:srgbClr val="002060"/>
                  </a:solidFill>
                </a:uFill>
              </a:rPr>
              <a:t>general   journal</a:t>
            </a:r>
            <a:r>
              <a:t>, a document which </a:t>
            </a:r>
            <a:r>
              <a:rPr i="1"/>
              <a:t>chronologically</a:t>
            </a:r>
            <a:r>
              <a:t> lists each debit and credit journal entry. </a:t>
            </a:r>
          </a:p>
          <a:p>
            <a:pPr marL="305999" indent="-305999">
              <a:defRPr sz="1900"/>
            </a:pPr>
            <a:r>
              <a:t>To summarize the debit and credit entries </a:t>
            </a:r>
            <a:r>
              <a:rPr i="1"/>
              <a:t>by account</a:t>
            </a:r>
            <a:r>
              <a:t>, the entries in the general journal are posted (or transferred) to the </a:t>
            </a:r>
            <a:r>
              <a:rPr b="1" u="sng">
                <a:solidFill>
                  <a:srgbClr val="FFFFFF"/>
                </a:solidFill>
                <a:uFill>
                  <a:solidFill>
                    <a:srgbClr val="002060"/>
                  </a:solidFill>
                </a:uFill>
              </a:rPr>
              <a:t>general ledger</a:t>
            </a:r>
            <a:r>
              <a:t>. </a:t>
            </a:r>
          </a:p>
          <a:p>
            <a:pPr marL="305999" indent="-305999">
              <a:defRPr sz="1900"/>
            </a:pPr>
            <a:r>
              <a:t>To help prove the accounting equation is in balance, a trial balance is prepared.</a:t>
            </a:r>
          </a:p>
          <a:p>
            <a:pPr lvl="1" marL="663575" indent="-307975">
              <a:defRPr sz="1900"/>
            </a:pPr>
            <a:r>
              <a:t>The account balances in the </a:t>
            </a:r>
            <a:r>
              <a:rPr>
                <a:solidFill>
                  <a:srgbClr val="000000"/>
                </a:solidFill>
                <a:uFill>
                  <a:solidFill>
                    <a:srgbClr val="002060"/>
                  </a:solidFill>
                </a:uFill>
              </a:rPr>
              <a:t>general ledger</a:t>
            </a:r>
            <a:r>
              <a:rPr>
                <a:solidFill>
                  <a:srgbClr val="000000"/>
                </a:solidFill>
              </a:rPr>
              <a:t> </a:t>
            </a:r>
            <a:r>
              <a:t>are used to prepare the trial balance.</a:t>
            </a:r>
          </a:p>
          <a:p>
            <a:pPr lvl="1" marL="663575" indent="-307975">
              <a:defRPr sz="1900"/>
            </a:pPr>
            <a:r>
              <a:t>The trial balance is an internal report that lists all the account balances </a:t>
            </a:r>
            <a:r>
              <a:rPr b="1"/>
              <a:t>at a point in time</a:t>
            </a:r>
            <a:r>
              <a:t>.</a:t>
            </a:r>
          </a:p>
          <a:p>
            <a:pPr lvl="1" marL="663575" indent="-307975">
              <a:defRPr sz="1900"/>
            </a:pPr>
            <a:r>
              <a:t>The total debits must </a:t>
            </a:r>
            <a:r>
              <a:rPr b="1" i="1"/>
              <a:t>equal</a:t>
            </a:r>
            <a:r>
              <a:t> total credits on the trial balance.</a:t>
            </a:r>
          </a:p>
          <a:p>
            <a:pPr lvl="1" marL="746125" indent="-307975">
              <a:defRPr sz="1900"/>
            </a:pPr>
            <a:r>
              <a:t>The (adjusted) trial balance is used in the preparation of financial statements.</a:t>
            </a:r>
          </a:p>
        </p:txBody>
      </p:sp>
      <p:grpSp>
        <p:nvGrpSpPr>
          <p:cNvPr id="1363" name="Group 1"/>
          <p:cNvGrpSpPr/>
          <p:nvPr/>
        </p:nvGrpSpPr>
        <p:grpSpPr>
          <a:xfrm>
            <a:off x="5956437" y="619524"/>
            <a:ext cx="5819540" cy="6055468"/>
            <a:chOff x="0" y="0"/>
            <a:chExt cx="5819538" cy="6055466"/>
          </a:xfrm>
        </p:grpSpPr>
        <p:pic>
          <p:nvPicPr>
            <p:cNvPr id="1361" name="Picture 2" descr="Picture 2"/>
            <p:cNvPicPr>
              <a:picLocks noChangeAspect="1"/>
            </p:cNvPicPr>
            <p:nvPr/>
          </p:nvPicPr>
          <p:blipFill>
            <a:blip r:embed="rId2">
              <a:extLst/>
            </a:blip>
            <a:stretch>
              <a:fillRect/>
            </a:stretch>
          </p:blipFill>
          <p:spPr>
            <a:xfrm>
              <a:off x="0" y="0"/>
              <a:ext cx="5819539" cy="6055467"/>
            </a:xfrm>
            <a:prstGeom prst="rect">
              <a:avLst/>
            </a:prstGeom>
            <a:ln w="12700" cap="flat">
              <a:noFill/>
              <a:miter lim="400000"/>
            </a:ln>
            <a:effectLst/>
          </p:spPr>
        </p:pic>
        <p:pic>
          <p:nvPicPr>
            <p:cNvPr id="1362" name="Picture 3" descr="Picture 3"/>
            <p:cNvPicPr>
              <a:picLocks noChangeAspect="1"/>
            </p:cNvPicPr>
            <p:nvPr/>
          </p:nvPicPr>
          <p:blipFill>
            <a:blip r:embed="rId3">
              <a:extLst/>
            </a:blip>
            <a:stretch>
              <a:fillRect/>
            </a:stretch>
          </p:blipFill>
          <p:spPr>
            <a:xfrm>
              <a:off x="1973774" y="2351034"/>
              <a:ext cx="1871989" cy="1353398"/>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5" name="Content Placeholder 2"/>
          <p:cNvSpPr txBox="1"/>
          <p:nvPr>
            <p:ph type="body" sz="half" idx="1"/>
          </p:nvPr>
        </p:nvSpPr>
        <p:spPr>
          <a:xfrm>
            <a:off x="581192" y="2491468"/>
            <a:ext cx="11029616" cy="2041118"/>
          </a:xfrm>
          <a:prstGeom prst="rect">
            <a:avLst/>
          </a:prstGeom>
        </p:spPr>
        <p:txBody>
          <a:bodyPr anchor="ctr">
            <a:noAutofit/>
          </a:bodyPr>
          <a:lstStyle/>
          <a:p>
            <a:pPr marL="0" indent="0" algn="ctr">
              <a:lnSpc>
                <a:spcPct val="90000"/>
              </a:lnSpc>
              <a:spcBef>
                <a:spcPts val="1400"/>
              </a:spcBef>
              <a:buSzTx/>
              <a:buFont typeface="Wingdings 2"/>
              <a:buNone/>
              <a:defRPr b="1" sz="6000"/>
            </a:pPr>
            <a:r>
              <a:t>Thank you!</a:t>
            </a:r>
          </a:p>
          <a:p>
            <a:pPr marL="0" indent="0" algn="ctr">
              <a:lnSpc>
                <a:spcPct val="90000"/>
              </a:lnSpc>
              <a:spcBef>
                <a:spcPts val="1400"/>
              </a:spcBef>
              <a:buSzTx/>
              <a:buFont typeface="Wingdings 2"/>
              <a:buNone/>
              <a:defRPr b="1" sz="6000"/>
            </a:pPr>
            <a:r>
              <a:t>Questions?</a:t>
            </a:r>
          </a:p>
        </p:txBody>
      </p:sp>
      <p:sp>
        <p:nvSpPr>
          <p:cNvPr id="1366" name="Slide Number Placeholder 3"/>
          <p:cNvSpPr txBox="1"/>
          <p:nvPr>
            <p:ph type="sldNum" sz="quarter" idx="2"/>
          </p:nvPr>
        </p:nvSpPr>
        <p:spPr>
          <a:xfrm>
            <a:off x="11252397" y="6471856"/>
            <a:ext cx="358413"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Slide Number Placeholder 3"/>
          <p:cNvSpPr txBox="1"/>
          <p:nvPr>
            <p:ph type="sldNum" sz="quarter" idx="2"/>
          </p:nvPr>
        </p:nvSpPr>
        <p:spPr>
          <a:xfrm>
            <a:off x="11348391" y="6471856"/>
            <a:ext cx="262419"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4" name="TextBox 5"/>
          <p:cNvSpPr txBox="1"/>
          <p:nvPr/>
        </p:nvSpPr>
        <p:spPr>
          <a:xfrm>
            <a:off x="6471808" y="4828540"/>
            <a:ext cx="4086493" cy="1142366"/>
          </a:xfrm>
          <a:prstGeom prst="rect">
            <a:avLst/>
          </a:prstGeom>
          <a:ln>
            <a:solidFill>
              <a:srgbClr val="002060"/>
            </a:solidFill>
          </a:ln>
          <a:extLst>
            <a:ext uri="{C572A759-6A51-4108-AA02-DFA0A04FC94B}">
              <ma14:wrappingTextBoxFlag xmlns:ma14="http://schemas.microsoft.com/office/mac/drawingml/2011/main" val="1"/>
            </a:ext>
          </a:extLst>
        </p:spPr>
        <p:txBody>
          <a:bodyPr lIns="45719" rIns="45719">
            <a:spAutoFit/>
          </a:bodyPr>
          <a:lstStyle/>
          <a:p>
            <a:pPr>
              <a:defRPr sz="2400"/>
            </a:pPr>
            <a:r>
              <a:t>The accounting cycle</a:t>
            </a:r>
            <a:r>
              <a:rPr sz="2800"/>
              <a:t>:</a:t>
            </a:r>
            <a:endParaRPr sz="2800"/>
          </a:p>
          <a:p>
            <a:pPr marL="419100" indent="-228600">
              <a:buSzPct val="100000"/>
              <a:buFont typeface="Arial"/>
              <a:buChar char="•"/>
              <a:defRPr sz="2000"/>
            </a:pPr>
            <a:r>
              <a:t>Analyze and process the accounting information</a:t>
            </a:r>
          </a:p>
        </p:txBody>
      </p:sp>
      <p:sp>
        <p:nvSpPr>
          <p:cNvPr id="545" name="Right Arrow 7"/>
          <p:cNvSpPr/>
          <p:nvPr/>
        </p:nvSpPr>
        <p:spPr>
          <a:xfrm>
            <a:off x="5426335" y="5154086"/>
            <a:ext cx="314961" cy="487681"/>
          </a:xfrm>
          <a:prstGeom prst="rightArrow">
            <a:avLst>
              <a:gd name="adj1" fmla="val 50000"/>
              <a:gd name="adj2" fmla="val 50000"/>
            </a:avLst>
          </a:prstGeom>
          <a:solidFill>
            <a:schemeClr val="accent1"/>
          </a:solidFill>
          <a:ln w="22225" cap="rnd">
            <a:solidFill>
              <a:srgbClr val="6C388E"/>
            </a:solidFill>
          </a:ln>
        </p:spPr>
        <p:txBody>
          <a:bodyPr lIns="45719" rIns="45719" anchor="ctr"/>
          <a:lstStyle/>
          <a:p>
            <a:pPr algn="ctr">
              <a:defRPr>
                <a:solidFill>
                  <a:srgbClr val="FFFFFF"/>
                </a:solidFill>
              </a:defRPr>
            </a:pPr>
          </a:p>
        </p:txBody>
      </p:sp>
      <p:sp>
        <p:nvSpPr>
          <p:cNvPr id="546" name="Right Arrow 9"/>
          <p:cNvSpPr/>
          <p:nvPr/>
        </p:nvSpPr>
        <p:spPr>
          <a:xfrm>
            <a:off x="10973851" y="5154086"/>
            <a:ext cx="314961" cy="487681"/>
          </a:xfrm>
          <a:prstGeom prst="rightArrow">
            <a:avLst>
              <a:gd name="adj1" fmla="val 50000"/>
              <a:gd name="adj2" fmla="val 50000"/>
            </a:avLst>
          </a:prstGeom>
          <a:solidFill>
            <a:schemeClr val="accent1"/>
          </a:solidFill>
          <a:ln w="22225" cap="rnd">
            <a:solidFill>
              <a:srgbClr val="6C388E"/>
            </a:solidFill>
          </a:ln>
        </p:spPr>
        <p:txBody>
          <a:bodyPr lIns="45719" rIns="45719" anchor="ctr"/>
          <a:lstStyle/>
          <a:p>
            <a:pPr algn="ctr">
              <a:defRPr>
                <a:solidFill>
                  <a:srgbClr val="FFFFFF"/>
                </a:solidFill>
              </a:defRPr>
            </a:pPr>
          </a:p>
        </p:txBody>
      </p:sp>
      <p:sp>
        <p:nvSpPr>
          <p:cNvPr id="547" name="Rectangle 10"/>
          <p:cNvSpPr txBox="1"/>
          <p:nvPr/>
        </p:nvSpPr>
        <p:spPr>
          <a:xfrm>
            <a:off x="45719" y="866659"/>
            <a:ext cx="12100560"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spcBef>
                <a:spcPts val="600"/>
              </a:spcBef>
              <a:defRPr b="1" sz="3200">
                <a:latin typeface="+mj-lt"/>
                <a:ea typeface="+mj-ea"/>
                <a:cs typeface="+mj-cs"/>
                <a:sym typeface="Helvetica"/>
              </a:defRPr>
            </a:lvl1pPr>
          </a:lstStyle>
          <a:p>
            <a:pPr/>
            <a:r>
              <a:t>Overall Structure of Module 1</a:t>
            </a:r>
          </a:p>
        </p:txBody>
      </p:sp>
      <p:sp>
        <p:nvSpPr>
          <p:cNvPr id="548" name="Rectangle 11"/>
          <p:cNvSpPr txBox="1"/>
          <p:nvPr/>
        </p:nvSpPr>
        <p:spPr>
          <a:xfrm>
            <a:off x="1672830" y="1882294"/>
            <a:ext cx="9426735" cy="192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600"/>
              </a:spcBef>
              <a:defRPr b="1" sz="2000">
                <a:latin typeface="+mj-lt"/>
                <a:ea typeface="+mj-ea"/>
                <a:cs typeface="+mj-cs"/>
                <a:sym typeface="Helvetica"/>
              </a:defRPr>
            </a:pPr>
            <a:r>
              <a:t>By the end of this module, you will understand:</a:t>
            </a:r>
          </a:p>
          <a:p>
            <a:pPr marL="573087" indent="-341313">
              <a:spcBef>
                <a:spcPts val="600"/>
              </a:spcBef>
              <a:buSzPct val="100000"/>
              <a:buFont typeface="Arial"/>
              <a:buChar char="•"/>
              <a:defRPr sz="2000">
                <a:solidFill>
                  <a:srgbClr val="808080"/>
                </a:solidFill>
                <a:latin typeface="+mj-lt"/>
                <a:ea typeface="+mj-ea"/>
                <a:cs typeface="+mj-cs"/>
                <a:sym typeface="Helvetica"/>
              </a:defRPr>
            </a:pPr>
            <a:r>
              <a:t>How the accounting information is being analyzed and processed;</a:t>
            </a:r>
          </a:p>
          <a:p>
            <a:pPr marL="573087" indent="-341313">
              <a:spcBef>
                <a:spcPts val="600"/>
              </a:spcBef>
              <a:buSzPct val="100000"/>
              <a:buFont typeface="Arial"/>
              <a:buChar char="•"/>
              <a:defRPr b="1" sz="2000">
                <a:latin typeface="+mj-lt"/>
                <a:ea typeface="+mj-ea"/>
                <a:cs typeface="+mj-cs"/>
                <a:sym typeface="Helvetica"/>
              </a:defRPr>
            </a:pPr>
            <a:r>
              <a:t>How an accounting cycle is initiated and concluded</a:t>
            </a:r>
          </a:p>
          <a:p>
            <a:pPr marL="573087" indent="-341313">
              <a:spcBef>
                <a:spcPts val="600"/>
              </a:spcBef>
              <a:buSzPct val="100000"/>
              <a:buFont typeface="Arial"/>
              <a:buChar char="•"/>
              <a:defRPr sz="2000">
                <a:solidFill>
                  <a:srgbClr val="808080"/>
                </a:solidFill>
                <a:latin typeface="+mj-lt"/>
                <a:ea typeface="+mj-ea"/>
                <a:cs typeface="+mj-cs"/>
                <a:sym typeface="Helvetica"/>
              </a:defRPr>
            </a:pPr>
            <a:r>
              <a:t>How financial statements are prepared; and</a:t>
            </a:r>
          </a:p>
          <a:p>
            <a:pPr marL="573087" indent="-341313">
              <a:spcBef>
                <a:spcPts val="600"/>
              </a:spcBef>
              <a:buSzPct val="100000"/>
              <a:buFont typeface="Arial"/>
              <a:buChar char="•"/>
              <a:defRPr sz="2000">
                <a:solidFill>
                  <a:srgbClr val="808080"/>
                </a:solidFill>
                <a:latin typeface="+mj-lt"/>
                <a:ea typeface="+mj-ea"/>
                <a:cs typeface="+mj-cs"/>
                <a:sym typeface="Helvetica"/>
              </a:defRPr>
            </a:pPr>
            <a:r>
              <a:t>How business insights can be obtained from the output</a:t>
            </a:r>
          </a:p>
        </p:txBody>
      </p:sp>
      <p:sp>
        <p:nvSpPr>
          <p:cNvPr id="549" name="TextBox 6"/>
          <p:cNvSpPr txBox="1"/>
          <p:nvPr/>
        </p:nvSpPr>
        <p:spPr>
          <a:xfrm>
            <a:off x="386758" y="4243764"/>
            <a:ext cx="4457612" cy="2298066"/>
          </a:xfrm>
          <a:prstGeom prst="rect">
            <a:avLst/>
          </a:prstGeom>
          <a:ln>
            <a:solidFill>
              <a:srgbClr val="002060"/>
            </a:solidFill>
          </a:ln>
          <a:extLst>
            <a:ext uri="{C572A759-6A51-4108-AA02-DFA0A04FC94B}">
              <ma14:wrappingTextBoxFlag xmlns:ma14="http://schemas.microsoft.com/office/mac/drawingml/2011/main" val="1"/>
            </a:ext>
          </a:extLst>
        </p:spPr>
        <p:txBody>
          <a:bodyPr wrap="none" lIns="45719" rIns="45719">
            <a:spAutoFit/>
          </a:bodyPr>
          <a:lstStyle/>
          <a:p>
            <a:pPr>
              <a:defRPr sz="2400"/>
            </a:pPr>
            <a:r>
              <a:t>The basics:</a:t>
            </a:r>
          </a:p>
          <a:p>
            <a:pPr marL="419100" indent="-228600">
              <a:buSzPct val="100000"/>
              <a:buFont typeface="Arial"/>
              <a:buChar char="•"/>
              <a:defRPr sz="2000"/>
            </a:pPr>
            <a:r>
              <a:t>GAAP</a:t>
            </a:r>
          </a:p>
          <a:p>
            <a:pPr marL="419100" indent="-228600">
              <a:buSzPct val="100000"/>
              <a:buFont typeface="Arial"/>
              <a:buChar char="•"/>
              <a:defRPr sz="2000"/>
            </a:pPr>
            <a:r>
              <a:t>Major classes of accounts</a:t>
            </a:r>
          </a:p>
          <a:p>
            <a:pPr marL="419100" indent="-228600">
              <a:buSzPct val="100000"/>
              <a:buFont typeface="Arial"/>
              <a:buChar char="•"/>
              <a:defRPr sz="2000"/>
            </a:pPr>
            <a:r>
              <a:t>Accounting documents</a:t>
            </a:r>
          </a:p>
          <a:p>
            <a:pPr marL="419100" indent="-228600">
              <a:buSzPct val="100000"/>
              <a:buFont typeface="Arial"/>
              <a:buChar char="•"/>
              <a:defRPr sz="2000"/>
            </a:pPr>
            <a:r>
              <a:t>Accounting equation</a:t>
            </a:r>
          </a:p>
          <a:p>
            <a:pPr marL="419100" indent="-228600">
              <a:buSzPct val="100000"/>
              <a:buFont typeface="Arial"/>
              <a:buChar char="•"/>
              <a:defRPr sz="2000"/>
            </a:pPr>
            <a:r>
              <a:t>Double-entry book-keeping system</a:t>
            </a:r>
          </a:p>
          <a:p>
            <a:pPr marL="419100" indent="-228600">
              <a:buSzPct val="100000"/>
              <a:buFont typeface="Arial"/>
              <a:buChar char="•"/>
              <a:defRPr sz="2000"/>
            </a:pPr>
            <a:r>
              <a:t>The financial statements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2" name="Rectangle 6"/>
          <p:cNvSpPr txBox="1"/>
          <p:nvPr/>
        </p:nvSpPr>
        <p:spPr>
          <a:xfrm>
            <a:off x="45719" y="866659"/>
            <a:ext cx="12100560"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spcBef>
                <a:spcPts val="600"/>
              </a:spcBef>
              <a:defRPr b="1" sz="3200">
                <a:latin typeface="+mj-lt"/>
                <a:ea typeface="+mj-ea"/>
                <a:cs typeface="+mj-cs"/>
                <a:sym typeface="Helvetica"/>
              </a:defRPr>
            </a:lvl1pPr>
          </a:lstStyle>
          <a:p>
            <a:pPr/>
            <a:r>
              <a:t>Overall Structure of Module 1</a:t>
            </a:r>
          </a:p>
        </p:txBody>
      </p:sp>
      <p:sp>
        <p:nvSpPr>
          <p:cNvPr id="553" name="Rectangle 7"/>
          <p:cNvSpPr txBox="1"/>
          <p:nvPr/>
        </p:nvSpPr>
        <p:spPr>
          <a:xfrm>
            <a:off x="1672830" y="1882294"/>
            <a:ext cx="9426735" cy="192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600"/>
              </a:spcBef>
              <a:defRPr b="1" sz="2000">
                <a:latin typeface="+mj-lt"/>
                <a:ea typeface="+mj-ea"/>
                <a:cs typeface="+mj-cs"/>
                <a:sym typeface="Helvetica"/>
              </a:defRPr>
            </a:pPr>
            <a:r>
              <a:t>By the end of this module, you will understand:</a:t>
            </a:r>
          </a:p>
          <a:p>
            <a:pPr marL="573087" indent="-341313">
              <a:spcBef>
                <a:spcPts val="600"/>
              </a:spcBef>
              <a:buSzPct val="100000"/>
              <a:buFont typeface="Arial"/>
              <a:buChar char="•"/>
              <a:defRPr sz="2000">
                <a:solidFill>
                  <a:srgbClr val="808080"/>
                </a:solidFill>
                <a:latin typeface="+mj-lt"/>
                <a:ea typeface="+mj-ea"/>
                <a:cs typeface="+mj-cs"/>
                <a:sym typeface="Helvetica"/>
              </a:defRPr>
            </a:pPr>
            <a:r>
              <a:t>How the accounting information is being analyzed and processed;</a:t>
            </a:r>
          </a:p>
          <a:p>
            <a:pPr marL="573087" indent="-341313">
              <a:spcBef>
                <a:spcPts val="600"/>
              </a:spcBef>
              <a:buSzPct val="100000"/>
              <a:buFont typeface="Arial"/>
              <a:buChar char="•"/>
              <a:defRPr sz="2000">
                <a:solidFill>
                  <a:srgbClr val="808080"/>
                </a:solidFill>
                <a:latin typeface="+mj-lt"/>
                <a:ea typeface="+mj-ea"/>
                <a:cs typeface="+mj-cs"/>
                <a:sym typeface="Helvetica"/>
              </a:defRPr>
            </a:pPr>
            <a:r>
              <a:t>How an accounting cycle is initiated and concluded</a:t>
            </a:r>
          </a:p>
          <a:p>
            <a:pPr marL="573087" indent="-341313">
              <a:spcBef>
                <a:spcPts val="600"/>
              </a:spcBef>
              <a:buSzPct val="100000"/>
              <a:buFont typeface="Arial"/>
              <a:buChar char="•"/>
              <a:defRPr b="1" sz="2000">
                <a:latin typeface="+mj-lt"/>
                <a:ea typeface="+mj-ea"/>
                <a:cs typeface="+mj-cs"/>
                <a:sym typeface="Helvetica"/>
              </a:defRPr>
            </a:pPr>
            <a:r>
              <a:t>How financial statements are prepared; and</a:t>
            </a:r>
          </a:p>
          <a:p>
            <a:pPr marL="573087" indent="-341313">
              <a:spcBef>
                <a:spcPts val="600"/>
              </a:spcBef>
              <a:buSzPct val="100000"/>
              <a:buFont typeface="Arial"/>
              <a:buChar char="•"/>
              <a:defRPr sz="2000">
                <a:solidFill>
                  <a:srgbClr val="808080"/>
                </a:solidFill>
                <a:latin typeface="+mj-lt"/>
                <a:ea typeface="+mj-ea"/>
                <a:cs typeface="+mj-cs"/>
                <a:sym typeface="Helvetica"/>
              </a:defRPr>
            </a:pPr>
            <a:r>
              <a:t>How business insights can be obtained from the output</a:t>
            </a:r>
          </a:p>
        </p:txBody>
      </p:sp>
      <p:sp>
        <p:nvSpPr>
          <p:cNvPr id="554" name="TextBox 9"/>
          <p:cNvSpPr txBox="1"/>
          <p:nvPr/>
        </p:nvSpPr>
        <p:spPr>
          <a:xfrm>
            <a:off x="1404891" y="4406036"/>
            <a:ext cx="4336595" cy="2056766"/>
          </a:xfrm>
          <a:prstGeom prst="rect">
            <a:avLst/>
          </a:prstGeom>
          <a:ln>
            <a:solidFill>
              <a:srgbClr val="002060"/>
            </a:solidFill>
          </a:ln>
          <a:extLst>
            <a:ext uri="{C572A759-6A51-4108-AA02-DFA0A04FC94B}">
              <ma14:wrappingTextBoxFlag xmlns:ma14="http://schemas.microsoft.com/office/mac/drawingml/2011/main" val="1"/>
            </a:ext>
          </a:extLst>
        </p:spPr>
        <p:txBody>
          <a:bodyPr lIns="45719" rIns="45719">
            <a:spAutoFit/>
          </a:bodyPr>
          <a:lstStyle/>
          <a:p>
            <a:pPr>
              <a:defRPr sz="2400"/>
            </a:pPr>
            <a:r>
              <a:t>Preparing financial statements</a:t>
            </a:r>
            <a:r>
              <a:rPr sz="2800"/>
              <a:t>:</a:t>
            </a:r>
            <a:endParaRPr sz="2800"/>
          </a:p>
          <a:p>
            <a:pPr marL="419100" indent="-228600">
              <a:buSzPct val="100000"/>
              <a:buFont typeface="Arial"/>
              <a:buChar char="•"/>
              <a:defRPr sz="2000"/>
            </a:pPr>
            <a:r>
              <a:t>Income Statement</a:t>
            </a:r>
          </a:p>
          <a:p>
            <a:pPr marL="419100" indent="-228600">
              <a:buSzPct val="100000"/>
              <a:buFont typeface="Arial"/>
              <a:buChar char="•"/>
              <a:defRPr sz="2000"/>
            </a:pPr>
            <a:r>
              <a:t>Statement of Shareholders’ Equity</a:t>
            </a:r>
          </a:p>
          <a:p>
            <a:pPr marL="419100" indent="-228600">
              <a:buSzPct val="100000"/>
              <a:buFont typeface="Arial"/>
              <a:buChar char="•"/>
              <a:defRPr sz="2000"/>
            </a:pPr>
            <a:r>
              <a:t>Balance Sheet</a:t>
            </a:r>
          </a:p>
          <a:p>
            <a:pPr marL="419100" indent="-228600">
              <a:buSzPct val="100000"/>
              <a:buFont typeface="Arial"/>
              <a:buChar char="•"/>
              <a:defRPr sz="2000"/>
            </a:pPr>
            <a:r>
              <a:t>Statement of Cash Flows</a:t>
            </a:r>
          </a:p>
        </p:txBody>
      </p:sp>
      <p:sp>
        <p:nvSpPr>
          <p:cNvPr id="555" name="Right Arrow 10"/>
          <p:cNvSpPr/>
          <p:nvPr/>
        </p:nvSpPr>
        <p:spPr>
          <a:xfrm>
            <a:off x="792485" y="5039359"/>
            <a:ext cx="314960" cy="487681"/>
          </a:xfrm>
          <a:prstGeom prst="rightArrow">
            <a:avLst>
              <a:gd name="adj1" fmla="val 50000"/>
              <a:gd name="adj2" fmla="val 50000"/>
            </a:avLst>
          </a:prstGeom>
          <a:solidFill>
            <a:schemeClr val="accent1"/>
          </a:solidFill>
          <a:ln w="22225" cap="rnd">
            <a:solidFill>
              <a:srgbClr val="6C388E"/>
            </a:solidFill>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7"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8" name="Rectangle 8"/>
          <p:cNvSpPr txBox="1"/>
          <p:nvPr/>
        </p:nvSpPr>
        <p:spPr>
          <a:xfrm>
            <a:off x="45719" y="866659"/>
            <a:ext cx="12100560"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spcBef>
                <a:spcPts val="600"/>
              </a:spcBef>
              <a:defRPr b="1" sz="3200">
                <a:latin typeface="+mj-lt"/>
                <a:ea typeface="+mj-ea"/>
                <a:cs typeface="+mj-cs"/>
                <a:sym typeface="Helvetica"/>
              </a:defRPr>
            </a:lvl1pPr>
          </a:lstStyle>
          <a:p>
            <a:pPr/>
            <a:r>
              <a:t>Overall Structure of Module 1</a:t>
            </a:r>
          </a:p>
        </p:txBody>
      </p:sp>
      <p:sp>
        <p:nvSpPr>
          <p:cNvPr id="559" name="Rectangle 4"/>
          <p:cNvSpPr txBox="1"/>
          <p:nvPr/>
        </p:nvSpPr>
        <p:spPr>
          <a:xfrm>
            <a:off x="1672830" y="1882294"/>
            <a:ext cx="9426735" cy="192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600"/>
              </a:spcBef>
              <a:defRPr b="1" sz="2000">
                <a:latin typeface="+mj-lt"/>
                <a:ea typeface="+mj-ea"/>
                <a:cs typeface="+mj-cs"/>
                <a:sym typeface="Helvetica"/>
              </a:defRPr>
            </a:pPr>
            <a:r>
              <a:t>By the end of this module, you will understand:</a:t>
            </a:r>
          </a:p>
          <a:p>
            <a:pPr marL="573087" indent="-341313">
              <a:spcBef>
                <a:spcPts val="600"/>
              </a:spcBef>
              <a:buSzPct val="100000"/>
              <a:buFont typeface="Arial"/>
              <a:buChar char="•"/>
              <a:defRPr sz="2000">
                <a:solidFill>
                  <a:srgbClr val="BFBFBF"/>
                </a:solidFill>
                <a:latin typeface="+mj-lt"/>
                <a:ea typeface="+mj-ea"/>
                <a:cs typeface="+mj-cs"/>
                <a:sym typeface="Helvetica"/>
              </a:defRPr>
            </a:pPr>
            <a:r>
              <a:t>How the accounting information is being analyzed and processed;</a:t>
            </a:r>
          </a:p>
          <a:p>
            <a:pPr marL="573087" indent="-341313">
              <a:spcBef>
                <a:spcPts val="600"/>
              </a:spcBef>
              <a:buSzPct val="100000"/>
              <a:buFont typeface="Arial"/>
              <a:buChar char="•"/>
              <a:defRPr sz="2000">
                <a:solidFill>
                  <a:srgbClr val="BFBFBF"/>
                </a:solidFill>
                <a:latin typeface="+mj-lt"/>
                <a:ea typeface="+mj-ea"/>
                <a:cs typeface="+mj-cs"/>
                <a:sym typeface="Helvetica"/>
              </a:defRPr>
            </a:pPr>
            <a:r>
              <a:t>How an accounting cycle is initiated and concluded</a:t>
            </a:r>
          </a:p>
          <a:p>
            <a:pPr marL="573087" indent="-341313">
              <a:spcBef>
                <a:spcPts val="600"/>
              </a:spcBef>
              <a:buSzPct val="100000"/>
              <a:buFont typeface="Arial"/>
              <a:buChar char="•"/>
              <a:defRPr sz="2000">
                <a:solidFill>
                  <a:srgbClr val="BFBFBF"/>
                </a:solidFill>
                <a:latin typeface="+mj-lt"/>
                <a:ea typeface="+mj-ea"/>
                <a:cs typeface="+mj-cs"/>
                <a:sym typeface="Helvetica"/>
              </a:defRPr>
            </a:pPr>
            <a:r>
              <a:t>How financial statements are prepared; and</a:t>
            </a:r>
          </a:p>
          <a:p>
            <a:pPr marL="573087" indent="-341313">
              <a:spcBef>
                <a:spcPts val="600"/>
              </a:spcBef>
              <a:buSzPct val="100000"/>
              <a:buFont typeface="Arial"/>
              <a:buChar char="•"/>
              <a:defRPr b="1" sz="2000">
                <a:latin typeface="+mj-lt"/>
                <a:ea typeface="+mj-ea"/>
                <a:cs typeface="+mj-cs"/>
                <a:sym typeface="Helvetica"/>
              </a:defRPr>
            </a:pPr>
            <a:r>
              <a:t>How business insights can be obtained from the output</a:t>
            </a:r>
          </a:p>
        </p:txBody>
      </p:sp>
      <p:sp>
        <p:nvSpPr>
          <p:cNvPr id="560" name="Right Arrow 2"/>
          <p:cNvSpPr/>
          <p:nvPr/>
        </p:nvSpPr>
        <p:spPr>
          <a:xfrm>
            <a:off x="792485" y="5039359"/>
            <a:ext cx="314960" cy="487681"/>
          </a:xfrm>
          <a:prstGeom prst="rightArrow">
            <a:avLst>
              <a:gd name="adj1" fmla="val 50000"/>
              <a:gd name="adj2" fmla="val 50000"/>
            </a:avLst>
          </a:prstGeom>
          <a:solidFill>
            <a:schemeClr val="accent1"/>
          </a:solidFill>
          <a:ln w="22225" cap="rnd">
            <a:solidFill>
              <a:srgbClr val="6C388E"/>
            </a:solidFill>
          </a:ln>
        </p:spPr>
        <p:txBody>
          <a:bodyPr lIns="45719" rIns="45719" anchor="ctr"/>
          <a:lstStyle/>
          <a:p>
            <a:pPr algn="ctr">
              <a:defRPr>
                <a:solidFill>
                  <a:srgbClr val="FFFFFF"/>
                </a:solidFill>
              </a:defRPr>
            </a:pPr>
          </a:p>
        </p:txBody>
      </p:sp>
      <p:sp>
        <p:nvSpPr>
          <p:cNvPr id="561" name="TextBox 9"/>
          <p:cNvSpPr txBox="1"/>
          <p:nvPr/>
        </p:nvSpPr>
        <p:spPr>
          <a:xfrm>
            <a:off x="6998062" y="4406036"/>
            <a:ext cx="4086493" cy="1751966"/>
          </a:xfrm>
          <a:prstGeom prst="rect">
            <a:avLst/>
          </a:prstGeom>
          <a:ln>
            <a:solidFill>
              <a:srgbClr val="002060"/>
            </a:solidFill>
          </a:ln>
          <a:extLst>
            <a:ext uri="{C572A759-6A51-4108-AA02-DFA0A04FC94B}">
              <ma14:wrappingTextBoxFlag xmlns:ma14="http://schemas.microsoft.com/office/mac/drawingml/2011/main" val="1"/>
            </a:ext>
          </a:extLst>
        </p:spPr>
        <p:txBody>
          <a:bodyPr lIns="45719" rIns="45719">
            <a:spAutoFit/>
          </a:bodyPr>
          <a:lstStyle/>
          <a:p>
            <a:pPr>
              <a:defRPr sz="2400"/>
            </a:pPr>
            <a:r>
              <a:t>Financial statement analysis</a:t>
            </a:r>
            <a:r>
              <a:rPr sz="2800"/>
              <a:t>:</a:t>
            </a:r>
            <a:endParaRPr sz="2800"/>
          </a:p>
          <a:p>
            <a:pPr marL="419100" indent="-228600">
              <a:buSzPct val="100000"/>
              <a:buFont typeface="Arial"/>
              <a:buChar char="•"/>
              <a:defRPr sz="2000"/>
            </a:pPr>
            <a:r>
              <a:t>Liquidity</a:t>
            </a:r>
          </a:p>
          <a:p>
            <a:pPr marL="419100" indent="-228600">
              <a:buSzPct val="100000"/>
              <a:buFont typeface="Arial"/>
              <a:buChar char="•"/>
              <a:defRPr sz="2000"/>
            </a:pPr>
            <a:r>
              <a:t>Solvency</a:t>
            </a:r>
          </a:p>
          <a:p>
            <a:pPr marL="419100" indent="-228600">
              <a:buSzPct val="100000"/>
              <a:buFont typeface="Arial"/>
              <a:buChar char="•"/>
              <a:defRPr sz="2000"/>
            </a:pPr>
            <a:r>
              <a:t>Efficiency</a:t>
            </a:r>
          </a:p>
          <a:p>
            <a:pPr marL="419100" indent="-228600">
              <a:buSzPct val="100000"/>
              <a:buFont typeface="Arial"/>
              <a:buChar char="•"/>
              <a:defRPr sz="2000"/>
            </a:pPr>
            <a:r>
              <a:t>Profitability</a:t>
            </a:r>
          </a:p>
        </p:txBody>
      </p:sp>
      <p:sp>
        <p:nvSpPr>
          <p:cNvPr id="562" name="Right Arrow 10"/>
          <p:cNvSpPr/>
          <p:nvPr/>
        </p:nvSpPr>
        <p:spPr>
          <a:xfrm>
            <a:off x="6228717" y="5039359"/>
            <a:ext cx="314961" cy="487681"/>
          </a:xfrm>
          <a:prstGeom prst="rightArrow">
            <a:avLst>
              <a:gd name="adj1" fmla="val 50000"/>
              <a:gd name="adj2" fmla="val 50000"/>
            </a:avLst>
          </a:prstGeom>
          <a:solidFill>
            <a:schemeClr val="accent1"/>
          </a:solidFill>
          <a:ln w="22225" cap="rnd">
            <a:solidFill>
              <a:srgbClr val="6C388E"/>
            </a:solidFill>
          </a:ln>
        </p:spPr>
        <p:txBody>
          <a:bodyPr lIns="45719" rIns="45719" anchor="ctr"/>
          <a:lstStyle/>
          <a:p>
            <a:pPr algn="ctr">
              <a:defRPr>
                <a:solidFill>
                  <a:srgbClr val="FFFFFF"/>
                </a:solidFill>
              </a:defRPr>
            </a:pPr>
          </a:p>
        </p:txBody>
      </p:sp>
      <p:sp>
        <p:nvSpPr>
          <p:cNvPr id="563" name="TextBox 9"/>
          <p:cNvSpPr txBox="1"/>
          <p:nvPr/>
        </p:nvSpPr>
        <p:spPr>
          <a:xfrm>
            <a:off x="1404891" y="4406036"/>
            <a:ext cx="4336595" cy="2056766"/>
          </a:xfrm>
          <a:prstGeom prst="rect">
            <a:avLst/>
          </a:prstGeom>
          <a:ln>
            <a:solidFill>
              <a:srgbClr val="002060"/>
            </a:solidFill>
          </a:ln>
          <a:extLst>
            <a:ext uri="{C572A759-6A51-4108-AA02-DFA0A04FC94B}">
              <ma14:wrappingTextBoxFlag xmlns:ma14="http://schemas.microsoft.com/office/mac/drawingml/2011/main" val="1"/>
            </a:ext>
          </a:extLst>
        </p:spPr>
        <p:txBody>
          <a:bodyPr lIns="45719" rIns="45719">
            <a:spAutoFit/>
          </a:bodyPr>
          <a:lstStyle/>
          <a:p>
            <a:pPr>
              <a:defRPr sz="2400"/>
            </a:pPr>
            <a:r>
              <a:t>Preparing financial statements</a:t>
            </a:r>
            <a:r>
              <a:rPr sz="2800"/>
              <a:t>:</a:t>
            </a:r>
            <a:endParaRPr sz="2800"/>
          </a:p>
          <a:p>
            <a:pPr marL="419100" indent="-228600">
              <a:buSzPct val="100000"/>
              <a:buFont typeface="Arial"/>
              <a:buChar char="•"/>
              <a:defRPr sz="2000"/>
            </a:pPr>
            <a:r>
              <a:t>Income Statement</a:t>
            </a:r>
          </a:p>
          <a:p>
            <a:pPr marL="419100" indent="-228600">
              <a:buSzPct val="100000"/>
              <a:buFont typeface="Arial"/>
              <a:buChar char="•"/>
              <a:defRPr sz="2000"/>
            </a:pPr>
            <a:r>
              <a:t>Statement of Shareholders’ Equity</a:t>
            </a:r>
          </a:p>
          <a:p>
            <a:pPr marL="419100" indent="-228600">
              <a:buSzPct val="100000"/>
              <a:buFont typeface="Arial"/>
              <a:buChar char="•"/>
              <a:defRPr sz="2000"/>
            </a:pPr>
            <a:r>
              <a:t>Balance Sheet</a:t>
            </a:r>
          </a:p>
          <a:p>
            <a:pPr marL="419100" indent="-228600">
              <a:buSzPct val="100000"/>
              <a:buFont typeface="Arial"/>
              <a:buChar char="•"/>
              <a:defRPr sz="2000"/>
            </a:pPr>
            <a:r>
              <a:t>Statement of Cash Flows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Content Placeholder 2"/>
          <p:cNvSpPr txBox="1"/>
          <p:nvPr>
            <p:ph type="body" idx="1"/>
          </p:nvPr>
        </p:nvSpPr>
        <p:spPr>
          <a:xfrm>
            <a:off x="581191" y="2497872"/>
            <a:ext cx="11029617" cy="3477478"/>
          </a:xfrm>
          <a:prstGeom prst="rect">
            <a:avLst/>
          </a:prstGeom>
        </p:spPr>
        <p:txBody>
          <a:bodyPr/>
          <a:lstStyle>
            <a:lvl1pPr marL="0" indent="0" algn="ctr">
              <a:spcBef>
                <a:spcPts val="900"/>
              </a:spcBef>
              <a:buSzTx/>
              <a:buFont typeface="Wingdings 2"/>
              <a:buNone/>
              <a:defRPr b="1" sz="4000"/>
            </a:lvl1pPr>
          </a:lstStyle>
          <a:p>
            <a:pPr/>
            <a:r>
              <a:t>Generally Accepted Accounting Principles (GAAP)</a:t>
            </a:r>
          </a:p>
        </p:txBody>
      </p:sp>
      <p:sp>
        <p:nvSpPr>
          <p:cNvPr id="566"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9" name="Rectangle 4"/>
          <p:cNvSpPr txBox="1"/>
          <p:nvPr/>
        </p:nvSpPr>
        <p:spPr>
          <a:xfrm>
            <a:off x="498392" y="712771"/>
            <a:ext cx="11647887"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spcBef>
                <a:spcPts val="600"/>
              </a:spcBef>
              <a:defRPr b="1" sz="2400">
                <a:latin typeface="+mj-lt"/>
                <a:ea typeface="+mj-ea"/>
                <a:cs typeface="+mj-cs"/>
                <a:sym typeface="Helvetica"/>
              </a:defRPr>
            </a:lvl1pPr>
          </a:lstStyle>
          <a:p>
            <a:pPr/>
            <a:r>
              <a:t>Accounting Information Must Possess the Quality of: </a:t>
            </a:r>
          </a:p>
        </p:txBody>
      </p:sp>
      <p:sp>
        <p:nvSpPr>
          <p:cNvPr id="570" name="Rectangle 7"/>
          <p:cNvSpPr/>
          <p:nvPr/>
        </p:nvSpPr>
        <p:spPr>
          <a:xfrm>
            <a:off x="1524000" y="1577082"/>
            <a:ext cx="4059381" cy="1405891"/>
          </a:xfrm>
          <a:prstGeom prst="rect">
            <a:avLst/>
          </a:prstGeom>
          <a:ln w="19050">
            <a:solidFill>
              <a:srgbClr val="002060"/>
            </a:solidFill>
          </a:ln>
          <a:extLst>
            <a:ext uri="{C572A759-6A51-4108-AA02-DFA0A04FC94B}">
              <ma14:wrappingTextBoxFlag xmlns:ma14="http://schemas.microsoft.com/office/mac/drawingml/2011/main" val="1"/>
            </a:ext>
          </a:extLst>
        </p:spPr>
        <p:txBody>
          <a:bodyPr lIns="45719" rIns="45719">
            <a:spAutoFit/>
          </a:bodyPr>
          <a:lstStyle/>
          <a:p>
            <a:pPr>
              <a:spcBef>
                <a:spcPts val="600"/>
              </a:spcBef>
              <a:defRPr b="1" sz="2000">
                <a:latin typeface="-webkit-standard"/>
                <a:ea typeface="-webkit-standard"/>
                <a:cs typeface="-webkit-standard"/>
                <a:sym typeface="-webkit-standard"/>
              </a:defRPr>
            </a:pPr>
            <a:r>
              <a:t>Relevance</a:t>
            </a:r>
            <a:r>
              <a:rPr b="0"/>
              <a:t> </a:t>
            </a:r>
            <a:endParaRPr b="0"/>
          </a:p>
          <a:p>
            <a:pPr marL="330200" indent="-228600">
              <a:spcBef>
                <a:spcPts val="600"/>
              </a:spcBef>
              <a:buSzPct val="100000"/>
              <a:buFont typeface="Arial"/>
              <a:buChar char="•"/>
              <a:defRPr sz="2000">
                <a:latin typeface="-webkit-standard"/>
                <a:ea typeface="-webkit-standard"/>
                <a:cs typeface="-webkit-standard"/>
                <a:sym typeface="-webkit-standard"/>
              </a:defRPr>
            </a:pPr>
            <a:r>
              <a:t>Has the ability to make a difference in the decision-making process</a:t>
            </a:r>
          </a:p>
        </p:txBody>
      </p:sp>
      <p:sp>
        <p:nvSpPr>
          <p:cNvPr id="571" name="Rectangle 8"/>
          <p:cNvSpPr/>
          <p:nvPr/>
        </p:nvSpPr>
        <p:spPr>
          <a:xfrm>
            <a:off x="1524000" y="3351112"/>
            <a:ext cx="4059381" cy="1101091"/>
          </a:xfrm>
          <a:prstGeom prst="rect">
            <a:avLst/>
          </a:prstGeom>
          <a:ln w="19050">
            <a:solidFill>
              <a:srgbClr val="002060"/>
            </a:solidFill>
          </a:ln>
          <a:extLst>
            <a:ext uri="{C572A759-6A51-4108-AA02-DFA0A04FC94B}">
              <ma14:wrappingTextBoxFlag xmlns:ma14="http://schemas.microsoft.com/office/mac/drawingml/2011/main" val="1"/>
            </a:ext>
          </a:extLst>
        </p:spPr>
        <p:txBody>
          <a:bodyPr lIns="45719" rIns="45719">
            <a:spAutoFit/>
          </a:bodyPr>
          <a:lstStyle/>
          <a:p>
            <a:pPr>
              <a:spcBef>
                <a:spcPts val="600"/>
              </a:spcBef>
              <a:defRPr b="1" sz="2000">
                <a:latin typeface="-webkit-standard"/>
                <a:ea typeface="-webkit-standard"/>
                <a:cs typeface="-webkit-standard"/>
                <a:sym typeface="-webkit-standard"/>
              </a:defRPr>
            </a:pPr>
            <a:r>
              <a:t>Faithful representation</a:t>
            </a:r>
            <a:r>
              <a:rPr b="0"/>
              <a:t> </a:t>
            </a:r>
            <a:endParaRPr b="0"/>
          </a:p>
          <a:p>
            <a:pPr marL="330200" indent="-228600">
              <a:spcBef>
                <a:spcPts val="600"/>
              </a:spcBef>
              <a:buSzPct val="100000"/>
              <a:buFont typeface="Arial"/>
              <a:buChar char="•"/>
              <a:defRPr sz="2000">
                <a:latin typeface="-webkit-standard"/>
                <a:ea typeface="-webkit-standard"/>
                <a:cs typeface="-webkit-standard"/>
                <a:sym typeface="-webkit-standard"/>
              </a:defRPr>
            </a:pPr>
            <a:r>
              <a:t>Is complete, neutral, and free from error</a:t>
            </a:r>
          </a:p>
        </p:txBody>
      </p:sp>
      <p:sp>
        <p:nvSpPr>
          <p:cNvPr id="572" name="Rectangle 9"/>
          <p:cNvSpPr/>
          <p:nvPr/>
        </p:nvSpPr>
        <p:spPr>
          <a:xfrm>
            <a:off x="1524000" y="4817367"/>
            <a:ext cx="4059381" cy="1396366"/>
          </a:xfrm>
          <a:prstGeom prst="rect">
            <a:avLst/>
          </a:prstGeom>
          <a:ln>
            <a:solidFill>
              <a:srgbClr val="002060"/>
            </a:solidFill>
          </a:ln>
          <a:extLst>
            <a:ext uri="{C572A759-6A51-4108-AA02-DFA0A04FC94B}">
              <ma14:wrappingTextBoxFlag xmlns:ma14="http://schemas.microsoft.com/office/mac/drawingml/2011/main" val="1"/>
            </a:ext>
          </a:extLst>
        </p:spPr>
        <p:txBody>
          <a:bodyPr lIns="45719" rIns="45719">
            <a:spAutoFit/>
          </a:bodyPr>
          <a:lstStyle/>
          <a:p>
            <a:pPr>
              <a:spcBef>
                <a:spcPts val="600"/>
              </a:spcBef>
              <a:defRPr b="1" sz="2000">
                <a:latin typeface="-webkit-standard"/>
                <a:ea typeface="-webkit-standard"/>
                <a:cs typeface="-webkit-standard"/>
                <a:sym typeface="-webkit-standard"/>
              </a:defRPr>
            </a:pPr>
            <a:r>
              <a:t>Comparability</a:t>
            </a:r>
            <a:r>
              <a:rPr b="0"/>
              <a:t> </a:t>
            </a:r>
            <a:endParaRPr b="0"/>
          </a:p>
          <a:p>
            <a:pPr marL="330200" indent="-228600">
              <a:spcBef>
                <a:spcPts val="600"/>
              </a:spcBef>
              <a:buSzPct val="100000"/>
              <a:buFont typeface="Arial"/>
              <a:buChar char="•"/>
              <a:defRPr sz="2000">
                <a:latin typeface="-webkit-standard"/>
                <a:ea typeface="-webkit-standard"/>
                <a:cs typeface="-webkit-standard"/>
                <a:sym typeface="-webkit-standard"/>
              </a:defRPr>
            </a:pPr>
            <a:r>
              <a:t>Tells users of the information that businesses utilize similar accounting practices</a:t>
            </a:r>
          </a:p>
        </p:txBody>
      </p:sp>
      <p:sp>
        <p:nvSpPr>
          <p:cNvPr id="573" name="Rectangle 10"/>
          <p:cNvSpPr/>
          <p:nvPr/>
        </p:nvSpPr>
        <p:spPr>
          <a:xfrm>
            <a:off x="6608619" y="1577083"/>
            <a:ext cx="4405743" cy="1396365"/>
          </a:xfrm>
          <a:prstGeom prst="rect">
            <a:avLst/>
          </a:prstGeom>
          <a:ln>
            <a:solidFill>
              <a:srgbClr val="002060"/>
            </a:solidFill>
          </a:ln>
          <a:extLst>
            <a:ext uri="{C572A759-6A51-4108-AA02-DFA0A04FC94B}">
              <ma14:wrappingTextBoxFlag xmlns:ma14="http://schemas.microsoft.com/office/mac/drawingml/2011/main" val="1"/>
            </a:ext>
          </a:extLst>
        </p:spPr>
        <p:txBody>
          <a:bodyPr lIns="45719" rIns="45719">
            <a:spAutoFit/>
          </a:bodyPr>
          <a:lstStyle/>
          <a:p>
            <a:pPr>
              <a:spcBef>
                <a:spcPts val="600"/>
              </a:spcBef>
              <a:defRPr b="1" sz="2000">
                <a:latin typeface="-webkit-standard"/>
                <a:ea typeface="-webkit-standard"/>
                <a:cs typeface="-webkit-standard"/>
                <a:sym typeface="-webkit-standard"/>
              </a:defRPr>
            </a:pPr>
            <a:r>
              <a:t>Verifiability</a:t>
            </a:r>
            <a:r>
              <a:rPr b="0"/>
              <a:t> </a:t>
            </a:r>
            <a:endParaRPr b="0"/>
          </a:p>
          <a:p>
            <a:pPr marL="330200" indent="-228600">
              <a:spcBef>
                <a:spcPts val="600"/>
              </a:spcBef>
              <a:buSzPct val="100000"/>
              <a:buFont typeface="Arial"/>
              <a:buChar char="•"/>
              <a:defRPr sz="2000">
                <a:latin typeface="-webkit-standard"/>
                <a:ea typeface="-webkit-standard"/>
                <a:cs typeface="-webkit-standard"/>
                <a:sym typeface="-webkit-standard"/>
              </a:defRPr>
            </a:pPr>
            <a:r>
              <a:t>Others are able to confirm that the information faithfully represents the economic activities of the business</a:t>
            </a:r>
          </a:p>
        </p:txBody>
      </p:sp>
      <p:sp>
        <p:nvSpPr>
          <p:cNvPr id="574" name="Rectangle 11"/>
          <p:cNvSpPr/>
          <p:nvPr/>
        </p:nvSpPr>
        <p:spPr>
          <a:xfrm>
            <a:off x="6608619" y="3351112"/>
            <a:ext cx="4405741" cy="1091566"/>
          </a:xfrm>
          <a:prstGeom prst="rect">
            <a:avLst/>
          </a:prstGeom>
          <a:ln>
            <a:solidFill>
              <a:srgbClr val="002060"/>
            </a:solidFill>
          </a:ln>
          <a:extLst>
            <a:ext uri="{C572A759-6A51-4108-AA02-DFA0A04FC94B}">
              <ma14:wrappingTextBoxFlag xmlns:ma14="http://schemas.microsoft.com/office/mac/drawingml/2011/main" val="1"/>
            </a:ext>
          </a:extLst>
        </p:spPr>
        <p:txBody>
          <a:bodyPr lIns="45719" rIns="45719">
            <a:spAutoFit/>
          </a:bodyPr>
          <a:lstStyle/>
          <a:p>
            <a:pPr>
              <a:spcBef>
                <a:spcPts val="600"/>
              </a:spcBef>
              <a:defRPr b="1" sz="2000">
                <a:latin typeface="-webkit-standard"/>
                <a:ea typeface="-webkit-standard"/>
                <a:cs typeface="-webkit-standard"/>
                <a:sym typeface="-webkit-standard"/>
              </a:defRPr>
            </a:pPr>
            <a:r>
              <a:t>Timeliness</a:t>
            </a:r>
            <a:r>
              <a:rPr b="0"/>
              <a:t> </a:t>
            </a:r>
            <a:endParaRPr b="0"/>
          </a:p>
          <a:p>
            <a:pPr marL="330200" indent="-228600">
              <a:spcBef>
                <a:spcPts val="600"/>
              </a:spcBef>
              <a:buSzPct val="100000"/>
              <a:buFont typeface="Arial"/>
              <a:buChar char="•"/>
              <a:defRPr sz="2000">
                <a:latin typeface="-webkit-standard"/>
                <a:ea typeface="-webkit-standard"/>
                <a:cs typeface="-webkit-standard"/>
                <a:sym typeface="-webkit-standard"/>
              </a:defRPr>
            </a:pPr>
            <a:r>
              <a:t>Is available to decision makers in time to be useful</a:t>
            </a:r>
          </a:p>
        </p:txBody>
      </p:sp>
      <p:sp>
        <p:nvSpPr>
          <p:cNvPr id="575" name="Rectangle 12"/>
          <p:cNvSpPr/>
          <p:nvPr/>
        </p:nvSpPr>
        <p:spPr>
          <a:xfrm>
            <a:off x="6608619" y="4817367"/>
            <a:ext cx="4405742" cy="786766"/>
          </a:xfrm>
          <a:prstGeom prst="rect">
            <a:avLst/>
          </a:prstGeom>
          <a:ln>
            <a:solidFill>
              <a:srgbClr val="002060"/>
            </a:solidFill>
          </a:ln>
          <a:extLst>
            <a:ext uri="{C572A759-6A51-4108-AA02-DFA0A04FC94B}">
              <ma14:wrappingTextBoxFlag xmlns:ma14="http://schemas.microsoft.com/office/mac/drawingml/2011/main" val="1"/>
            </a:ext>
          </a:extLst>
        </p:spPr>
        <p:txBody>
          <a:bodyPr lIns="45719" rIns="45719">
            <a:spAutoFit/>
          </a:bodyPr>
          <a:lstStyle/>
          <a:p>
            <a:pPr>
              <a:spcBef>
                <a:spcPts val="600"/>
              </a:spcBef>
              <a:defRPr b="1" sz="2000">
                <a:latin typeface="-webkit-standard"/>
                <a:ea typeface="-webkit-standard"/>
                <a:cs typeface="-webkit-standard"/>
                <a:sym typeface="-webkit-standard"/>
              </a:defRPr>
            </a:pPr>
            <a:r>
              <a:t>Understandability</a:t>
            </a:r>
            <a:r>
              <a:rPr b="0"/>
              <a:t>  </a:t>
            </a:r>
            <a:endParaRPr b="0"/>
          </a:p>
          <a:p>
            <a:pPr marL="330200" indent="-228600">
              <a:spcBef>
                <a:spcPts val="600"/>
              </a:spcBef>
              <a:buSzPct val="100000"/>
              <a:buFont typeface="Arial"/>
              <a:buChar char="•"/>
              <a:defRPr sz="2000">
                <a:latin typeface="-webkit-standard"/>
                <a:ea typeface="-webkit-standard"/>
                <a:cs typeface="-webkit-standard"/>
                <a:sym typeface="-webkit-standard"/>
              </a:defRPr>
            </a:pPr>
            <a:r>
              <a:t>Is clear and concise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78" name="Picture 4" descr="Picture 4"/>
          <p:cNvPicPr>
            <a:picLocks noChangeAspect="1"/>
          </p:cNvPicPr>
          <p:nvPr/>
        </p:nvPicPr>
        <p:blipFill>
          <a:blip r:embed="rId2">
            <a:extLst/>
          </a:blip>
          <a:stretch>
            <a:fillRect/>
          </a:stretch>
        </p:blipFill>
        <p:spPr>
          <a:xfrm>
            <a:off x="1542987" y="1214350"/>
            <a:ext cx="9401407" cy="5394960"/>
          </a:xfrm>
          <a:prstGeom prst="rect">
            <a:avLst/>
          </a:prstGeom>
          <a:ln w="12700">
            <a:miter lim="400000"/>
          </a:ln>
        </p:spPr>
      </p:pic>
      <p:sp>
        <p:nvSpPr>
          <p:cNvPr id="579" name="Rectangle 5"/>
          <p:cNvSpPr txBox="1"/>
          <p:nvPr/>
        </p:nvSpPr>
        <p:spPr>
          <a:xfrm>
            <a:off x="498392" y="712771"/>
            <a:ext cx="11647887"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spcBef>
                <a:spcPts val="600"/>
              </a:spcBef>
              <a:defRPr b="1" sz="2400">
                <a:latin typeface="+mj-lt"/>
                <a:ea typeface="+mj-ea"/>
                <a:cs typeface="+mj-cs"/>
                <a:sym typeface="Helvetica"/>
              </a:defRPr>
            </a:lvl1pPr>
          </a:lstStyle>
          <a:p>
            <a:pPr/>
            <a:r>
              <a:t>GAAP Accounting Standards Connection Tree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1"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82" name="Picture 4" descr="Picture 4"/>
          <p:cNvPicPr>
            <a:picLocks noChangeAspect="1"/>
          </p:cNvPicPr>
          <p:nvPr/>
        </p:nvPicPr>
        <p:blipFill>
          <a:blip r:embed="rId2">
            <a:extLst/>
          </a:blip>
          <a:stretch>
            <a:fillRect/>
          </a:stretch>
        </p:blipFill>
        <p:spPr>
          <a:xfrm>
            <a:off x="1542987" y="1214350"/>
            <a:ext cx="9401407" cy="5394960"/>
          </a:xfrm>
          <a:prstGeom prst="rect">
            <a:avLst/>
          </a:prstGeom>
          <a:ln w="12700">
            <a:miter lim="400000"/>
          </a:ln>
        </p:spPr>
      </p:pic>
      <p:sp>
        <p:nvSpPr>
          <p:cNvPr id="583" name="Rectangle 5"/>
          <p:cNvSpPr txBox="1"/>
          <p:nvPr/>
        </p:nvSpPr>
        <p:spPr>
          <a:xfrm>
            <a:off x="498392" y="712771"/>
            <a:ext cx="11647887"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spcBef>
                <a:spcPts val="600"/>
              </a:spcBef>
              <a:defRPr b="1" sz="2400">
                <a:latin typeface="+mj-lt"/>
                <a:ea typeface="+mj-ea"/>
                <a:cs typeface="+mj-cs"/>
                <a:sym typeface="Helvetica"/>
              </a:defRPr>
            </a:lvl1pPr>
          </a:lstStyle>
          <a:p>
            <a:pPr/>
            <a:r>
              <a:t>GAAP Accounting Standards Connection Tree</a:t>
            </a:r>
          </a:p>
        </p:txBody>
      </p:sp>
      <p:sp>
        <p:nvSpPr>
          <p:cNvPr id="584" name="Rectangle 6"/>
          <p:cNvSpPr/>
          <p:nvPr/>
        </p:nvSpPr>
        <p:spPr>
          <a:xfrm>
            <a:off x="7471956" y="1475461"/>
            <a:ext cx="4136574" cy="2348866"/>
          </a:xfrm>
          <a:prstGeom prst="rect">
            <a:avLst/>
          </a:prstGeom>
          <a:ln>
            <a:solidFill>
              <a:srgbClr val="7030A0"/>
            </a:solidFill>
          </a:ln>
          <a:extLst>
            <a:ext uri="{C572A759-6A51-4108-AA02-DFA0A04FC94B}">
              <ma14:wrappingTextBoxFlag xmlns:ma14="http://schemas.microsoft.com/office/mac/drawingml/2011/main" val="1"/>
            </a:ext>
          </a:extLst>
        </p:spPr>
        <p:txBody>
          <a:bodyPr lIns="45719" rIns="45719">
            <a:spAutoFit/>
          </a:bodyPr>
          <a:lstStyle/>
          <a:p>
            <a:pPr>
              <a:lnSpc>
                <a:spcPct val="150000"/>
              </a:lnSpc>
              <a:spcBef>
                <a:spcPts val="600"/>
              </a:spcBef>
            </a:pPr>
            <a:r>
              <a:t> </a:t>
            </a:r>
          </a:p>
          <a:p>
            <a:pPr marL="330200" indent="-228600">
              <a:spcBef>
                <a:spcPts val="600"/>
              </a:spcBef>
              <a:buSzPct val="100000"/>
              <a:buFont typeface="Arial"/>
              <a:buChar char="•"/>
            </a:pPr>
            <a:r>
              <a:t>Assumes a business will continue to operate in the foreseeable future. </a:t>
            </a:r>
          </a:p>
          <a:p>
            <a:pPr marL="330200" indent="-228600">
              <a:spcBef>
                <a:spcPts val="600"/>
              </a:spcBef>
              <a:buSzPct val="100000"/>
              <a:buFont typeface="Arial"/>
              <a:buChar char="•"/>
            </a:pPr>
            <a:r>
              <a:t>One should presume the business is doing well enough to continue operations unless there is evidence to the contrary.</a:t>
            </a:r>
          </a:p>
        </p:txBody>
      </p:sp>
      <p:sp>
        <p:nvSpPr>
          <p:cNvPr id="585" name="TextBox 7"/>
          <p:cNvSpPr txBox="1"/>
          <p:nvPr/>
        </p:nvSpPr>
        <p:spPr>
          <a:xfrm>
            <a:off x="630293" y="1536400"/>
            <a:ext cx="357287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What is “separate entity concept”?</a:t>
            </a:r>
          </a:p>
        </p:txBody>
      </p:sp>
      <p:sp>
        <p:nvSpPr>
          <p:cNvPr id="586" name="TextBox 8"/>
          <p:cNvSpPr txBox="1"/>
          <p:nvPr/>
        </p:nvSpPr>
        <p:spPr>
          <a:xfrm>
            <a:off x="7493138" y="1536400"/>
            <a:ext cx="387782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What is “going concern assumption”?</a:t>
            </a:r>
          </a:p>
        </p:txBody>
      </p:sp>
      <p:sp>
        <p:nvSpPr>
          <p:cNvPr id="587" name="Rectangle 9"/>
          <p:cNvSpPr/>
          <p:nvPr/>
        </p:nvSpPr>
        <p:spPr>
          <a:xfrm>
            <a:off x="1582403" y="1491950"/>
            <a:ext cx="2337576" cy="459741"/>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88" name="Line"/>
          <p:cNvSpPr/>
          <p:nvPr/>
        </p:nvSpPr>
        <p:spPr>
          <a:xfrm>
            <a:off x="647476" y="1916638"/>
            <a:ext cx="3550653" cy="1"/>
          </a:xfrm>
          <a:prstGeom prst="line">
            <a:avLst/>
          </a:prstGeom>
          <a:ln w="22225" cap="rnd">
            <a:solidFill>
              <a:srgbClr val="000000"/>
            </a:solidFill>
          </a:ln>
        </p:spPr>
        <p:txBody>
          <a:bodyPr lIns="45719" rIns="45719"/>
          <a:lstStyle/>
          <a:p>
            <a:pPr/>
          </a:p>
        </p:txBody>
      </p:sp>
      <p:sp>
        <p:nvSpPr>
          <p:cNvPr id="589" name="Line"/>
          <p:cNvSpPr/>
          <p:nvPr/>
        </p:nvSpPr>
        <p:spPr>
          <a:xfrm>
            <a:off x="7504251" y="1916638"/>
            <a:ext cx="3855601" cy="1"/>
          </a:xfrm>
          <a:prstGeom prst="line">
            <a:avLst/>
          </a:prstGeom>
          <a:ln w="22225" cap="rnd">
            <a:solidFill>
              <a:srgbClr val="000000"/>
            </a:solidFill>
          </a:ln>
        </p:spPr>
        <p:txBody>
          <a:bodyPr lIns="45719" rIns="45719"/>
          <a:lstStyle/>
          <a:p>
            <a:pPr/>
          </a:p>
        </p:txBody>
      </p:sp>
      <p:sp>
        <p:nvSpPr>
          <p:cNvPr id="590" name="Rectangle 9"/>
          <p:cNvSpPr/>
          <p:nvPr/>
        </p:nvSpPr>
        <p:spPr>
          <a:xfrm>
            <a:off x="8442427" y="1491950"/>
            <a:ext cx="2662820" cy="370841"/>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91" name="Rectangle 1"/>
          <p:cNvSpPr/>
          <p:nvPr/>
        </p:nvSpPr>
        <p:spPr>
          <a:xfrm>
            <a:off x="583472" y="1475461"/>
            <a:ext cx="4136575" cy="2386966"/>
          </a:xfrm>
          <a:prstGeom prst="rect">
            <a:avLst/>
          </a:prstGeom>
          <a:ln>
            <a:solidFill>
              <a:srgbClr val="7030A0"/>
            </a:solidFill>
          </a:ln>
          <a:extLst>
            <a:ext uri="{C572A759-6A51-4108-AA02-DFA0A04FC94B}">
              <ma14:wrappingTextBoxFlag xmlns:ma14="http://schemas.microsoft.com/office/mac/drawingml/2011/main" val="1"/>
            </a:ext>
          </a:extLst>
        </p:spPr>
        <p:txBody>
          <a:bodyPr lIns="45719" rIns="45719">
            <a:spAutoFit/>
          </a:bodyPr>
          <a:lstStyle/>
          <a:p>
            <a:pPr>
              <a:lnSpc>
                <a:spcPct val="150000"/>
              </a:lnSpc>
              <a:spcBef>
                <a:spcPts val="1200"/>
              </a:spcBef>
              <a:defRPr sz="2000"/>
            </a:pPr>
            <a:r>
              <a:t> </a:t>
            </a:r>
          </a:p>
          <a:p>
            <a:pPr>
              <a:defRPr sz="2000"/>
            </a:pPr>
            <a:r>
              <a:t>A business may only report activities on financial statements that are specifically related to company operations, not those activities that affect the owner personally.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58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59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7" grpId="1"/>
      <p:bldP build="whole" bldLvl="1" animBg="1" rev="0" advAuto="0" spid="590" grpId="2"/>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3"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94" name="Picture 4" descr="Picture 4"/>
          <p:cNvPicPr>
            <a:picLocks noChangeAspect="1"/>
          </p:cNvPicPr>
          <p:nvPr/>
        </p:nvPicPr>
        <p:blipFill>
          <a:blip r:embed="rId2">
            <a:extLst/>
          </a:blip>
          <a:stretch>
            <a:fillRect/>
          </a:stretch>
        </p:blipFill>
        <p:spPr>
          <a:xfrm>
            <a:off x="1542987" y="1214350"/>
            <a:ext cx="9401407" cy="5394960"/>
          </a:xfrm>
          <a:prstGeom prst="rect">
            <a:avLst/>
          </a:prstGeom>
          <a:ln w="12700">
            <a:miter lim="400000"/>
          </a:ln>
        </p:spPr>
      </p:pic>
      <p:sp>
        <p:nvSpPr>
          <p:cNvPr id="595" name="Rectangle 5"/>
          <p:cNvSpPr txBox="1"/>
          <p:nvPr/>
        </p:nvSpPr>
        <p:spPr>
          <a:xfrm>
            <a:off x="498392" y="712771"/>
            <a:ext cx="11647887"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spcBef>
                <a:spcPts val="600"/>
              </a:spcBef>
              <a:defRPr b="1" sz="2400">
                <a:latin typeface="+mj-lt"/>
                <a:ea typeface="+mj-ea"/>
                <a:cs typeface="+mj-cs"/>
                <a:sym typeface="Helvetica"/>
              </a:defRPr>
            </a:lvl1pPr>
          </a:lstStyle>
          <a:p>
            <a:pPr/>
            <a:r>
              <a:t>GAAP Accounting Standards Connection Tree</a:t>
            </a:r>
          </a:p>
        </p:txBody>
      </p:sp>
      <p:sp>
        <p:nvSpPr>
          <p:cNvPr id="596" name="Rectangle 1"/>
          <p:cNvSpPr/>
          <p:nvPr/>
        </p:nvSpPr>
        <p:spPr>
          <a:xfrm>
            <a:off x="583472" y="1475461"/>
            <a:ext cx="4136575" cy="5295266"/>
          </a:xfrm>
          <a:prstGeom prst="rect">
            <a:avLst/>
          </a:prstGeom>
          <a:solidFill>
            <a:srgbClr val="FFFFFF"/>
          </a:solidFill>
          <a:ln>
            <a:solidFill>
              <a:srgbClr val="7030A0"/>
            </a:solidFill>
          </a:ln>
          <a:extLst>
            <a:ext uri="{C572A759-6A51-4108-AA02-DFA0A04FC94B}">
              <ma14:wrappingTextBoxFlag xmlns:ma14="http://schemas.microsoft.com/office/mac/drawingml/2011/main" val="1"/>
            </a:ext>
          </a:extLst>
        </p:spPr>
        <p:txBody>
          <a:bodyPr lIns="45719" rIns="45719">
            <a:spAutoFit/>
          </a:bodyPr>
          <a:lstStyle/>
          <a:p>
            <a:pPr>
              <a:lnSpc>
                <a:spcPct val="150000"/>
              </a:lnSpc>
              <a:spcBef>
                <a:spcPts val="600"/>
              </a:spcBef>
            </a:pPr>
            <a:r>
              <a:t> </a:t>
            </a:r>
          </a:p>
          <a:p>
            <a:pPr marL="292100" indent="-228600">
              <a:spcBef>
                <a:spcPts val="600"/>
              </a:spcBef>
              <a:buSzPct val="100000"/>
              <a:buFont typeface="Arial"/>
              <a:buChar char="•"/>
            </a:pPr>
            <a:r>
              <a:t>In order to record a transaction, we need a system of </a:t>
            </a:r>
            <a:r>
              <a:rPr i="1"/>
              <a:t>monetary measurement</a:t>
            </a:r>
            <a:r>
              <a:t>, or a monetary unit by which to value the transaction. </a:t>
            </a:r>
          </a:p>
          <a:p>
            <a:pPr marL="292100" indent="-228600">
              <a:spcBef>
                <a:spcPts val="600"/>
              </a:spcBef>
              <a:buSzPct val="100000"/>
              <a:buFont typeface="Arial"/>
              <a:buChar char="•"/>
            </a:pPr>
            <a:r>
              <a:t>In the United States, this monetary unit is the US dollar.  Without a dollar amount, it would be impossible to record information in the financial records. </a:t>
            </a:r>
          </a:p>
          <a:p>
            <a:pPr marL="292100" indent="-228600">
              <a:spcBef>
                <a:spcPts val="600"/>
              </a:spcBef>
              <a:buSzPct val="100000"/>
              <a:buFont typeface="Arial"/>
              <a:buChar char="•"/>
            </a:pPr>
            <a:r>
              <a:t>It also would leave stakeholders unable to make financial decisions, because there is no comparability measurement between companies. </a:t>
            </a:r>
          </a:p>
          <a:p>
            <a:pPr marL="292100" indent="-228600">
              <a:spcBef>
                <a:spcPts val="600"/>
              </a:spcBef>
              <a:buSzPct val="100000"/>
              <a:buFont typeface="Arial"/>
              <a:buChar char="•"/>
            </a:pPr>
            <a:r>
              <a:t>This concept ignores any change in the purchasing power of the $ due to inflation </a:t>
            </a:r>
            <a:r>
              <a:rPr i="1"/>
              <a:t>(nominal units of money).</a:t>
            </a:r>
          </a:p>
        </p:txBody>
      </p:sp>
      <p:sp>
        <p:nvSpPr>
          <p:cNvPr id="597" name="Rectangle 7"/>
          <p:cNvSpPr/>
          <p:nvPr/>
        </p:nvSpPr>
        <p:spPr>
          <a:xfrm>
            <a:off x="7471956" y="1475461"/>
            <a:ext cx="4136574" cy="2348866"/>
          </a:xfrm>
          <a:prstGeom prst="rect">
            <a:avLst/>
          </a:prstGeom>
          <a:ln>
            <a:solidFill>
              <a:srgbClr val="7030A0"/>
            </a:solidFill>
          </a:ln>
          <a:extLst>
            <a:ext uri="{C572A759-6A51-4108-AA02-DFA0A04FC94B}">
              <ma14:wrappingTextBoxFlag xmlns:ma14="http://schemas.microsoft.com/office/mac/drawingml/2011/main" val="1"/>
            </a:ext>
          </a:extLst>
        </p:spPr>
        <p:txBody>
          <a:bodyPr lIns="45719" rIns="45719">
            <a:spAutoFit/>
          </a:bodyPr>
          <a:lstStyle/>
          <a:p>
            <a:pPr>
              <a:lnSpc>
                <a:spcPct val="150000"/>
              </a:lnSpc>
              <a:spcBef>
                <a:spcPts val="600"/>
              </a:spcBef>
            </a:pPr>
            <a:r>
              <a:t> </a:t>
            </a:r>
          </a:p>
          <a:p>
            <a:pPr marL="292100" indent="-228600">
              <a:spcBef>
                <a:spcPts val="600"/>
              </a:spcBef>
              <a:buSzPct val="100000"/>
              <a:buFont typeface="Arial"/>
              <a:buChar char="•"/>
            </a:pPr>
            <a:r>
              <a:t>A company can present useful information in shorter time periods, such as years, quarters, or months.</a:t>
            </a:r>
          </a:p>
          <a:p>
            <a:pPr marL="292100" indent="-228600">
              <a:spcBef>
                <a:spcPts val="600"/>
              </a:spcBef>
              <a:buSzPct val="100000"/>
              <a:buFont typeface="Arial"/>
              <a:buChar char="•"/>
            </a:pPr>
            <a:r>
              <a:t>The information is broken into time frames to make comparisons and evaluations easier. </a:t>
            </a:r>
          </a:p>
        </p:txBody>
      </p:sp>
      <p:sp>
        <p:nvSpPr>
          <p:cNvPr id="598" name="TextBox 6"/>
          <p:cNvSpPr txBox="1"/>
          <p:nvPr/>
        </p:nvSpPr>
        <p:spPr>
          <a:xfrm>
            <a:off x="630414" y="1569314"/>
            <a:ext cx="404269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What is “monetary measure. concept”?</a:t>
            </a:r>
          </a:p>
        </p:txBody>
      </p:sp>
      <p:sp>
        <p:nvSpPr>
          <p:cNvPr id="599" name="TextBox 8"/>
          <p:cNvSpPr txBox="1"/>
          <p:nvPr/>
        </p:nvSpPr>
        <p:spPr>
          <a:xfrm>
            <a:off x="7478473" y="1564651"/>
            <a:ext cx="357254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What is “time period assumption”?</a:t>
            </a:r>
          </a:p>
        </p:txBody>
      </p:sp>
      <p:sp>
        <p:nvSpPr>
          <p:cNvPr id="600" name="Rectangle 9"/>
          <p:cNvSpPr/>
          <p:nvPr/>
        </p:nvSpPr>
        <p:spPr>
          <a:xfrm>
            <a:off x="8430290" y="1589224"/>
            <a:ext cx="2354108" cy="321696"/>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01" name="Rectangle 10"/>
          <p:cNvSpPr/>
          <p:nvPr/>
        </p:nvSpPr>
        <p:spPr>
          <a:xfrm>
            <a:off x="1575037" y="1589224"/>
            <a:ext cx="2839609" cy="321696"/>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02" name="Line"/>
          <p:cNvSpPr/>
          <p:nvPr/>
        </p:nvSpPr>
        <p:spPr>
          <a:xfrm>
            <a:off x="7504251" y="1916638"/>
            <a:ext cx="3550318" cy="1"/>
          </a:xfrm>
          <a:prstGeom prst="line">
            <a:avLst/>
          </a:prstGeom>
          <a:ln w="22225" cap="rnd">
            <a:solidFill>
              <a:srgbClr val="000000"/>
            </a:solidFill>
          </a:ln>
        </p:spPr>
        <p:txBody>
          <a:bodyPr lIns="45719" rIns="45719"/>
          <a:lstStyle/>
          <a:p>
            <a:pPr/>
          </a:p>
        </p:txBody>
      </p:sp>
      <p:sp>
        <p:nvSpPr>
          <p:cNvPr id="603" name="Line"/>
          <p:cNvSpPr/>
          <p:nvPr/>
        </p:nvSpPr>
        <p:spPr>
          <a:xfrm>
            <a:off x="627058" y="1916638"/>
            <a:ext cx="4049403" cy="1"/>
          </a:xfrm>
          <a:prstGeom prst="line">
            <a:avLst/>
          </a:prstGeom>
          <a:ln w="22225" cap="rnd">
            <a:solidFill>
              <a:srgbClr val="000000"/>
            </a:solidFill>
          </a:ln>
        </p:spPr>
        <p:txBody>
          <a:bodyPr lIns="45719" rIns="45719"/>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60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60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1" grpId="1"/>
      <p:bldP build="whole" bldLvl="1" animBg="1" rev="0" advAuto="0" spid="600" grpId="2"/>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06" name="Picture 4" descr="Picture 4"/>
          <p:cNvPicPr>
            <a:picLocks noChangeAspect="1"/>
          </p:cNvPicPr>
          <p:nvPr/>
        </p:nvPicPr>
        <p:blipFill>
          <a:blip r:embed="rId2">
            <a:extLst/>
          </a:blip>
          <a:stretch>
            <a:fillRect/>
          </a:stretch>
        </p:blipFill>
        <p:spPr>
          <a:xfrm>
            <a:off x="1542987" y="1214350"/>
            <a:ext cx="9401407" cy="5394960"/>
          </a:xfrm>
          <a:prstGeom prst="rect">
            <a:avLst/>
          </a:prstGeom>
          <a:ln w="12700">
            <a:miter lim="400000"/>
          </a:ln>
        </p:spPr>
      </p:pic>
      <p:sp>
        <p:nvSpPr>
          <p:cNvPr id="607" name="Rectangle 5"/>
          <p:cNvSpPr txBox="1"/>
          <p:nvPr/>
        </p:nvSpPr>
        <p:spPr>
          <a:xfrm>
            <a:off x="498392" y="712771"/>
            <a:ext cx="11647887"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spcBef>
                <a:spcPts val="600"/>
              </a:spcBef>
              <a:defRPr b="1" sz="2400">
                <a:latin typeface="+mj-lt"/>
                <a:ea typeface="+mj-ea"/>
                <a:cs typeface="+mj-cs"/>
                <a:sym typeface="Helvetica"/>
              </a:defRPr>
            </a:lvl1pPr>
          </a:lstStyle>
          <a:p>
            <a:pPr/>
            <a:r>
              <a:t>GAAP Accounting Standards Connection Tree</a:t>
            </a:r>
          </a:p>
        </p:txBody>
      </p:sp>
      <p:sp>
        <p:nvSpPr>
          <p:cNvPr id="608" name="Rectangle 1"/>
          <p:cNvSpPr/>
          <p:nvPr/>
        </p:nvSpPr>
        <p:spPr>
          <a:xfrm>
            <a:off x="583472" y="1475461"/>
            <a:ext cx="4136575" cy="3961766"/>
          </a:xfrm>
          <a:prstGeom prst="rect">
            <a:avLst/>
          </a:prstGeom>
          <a:solidFill>
            <a:srgbClr val="FFFFFF"/>
          </a:solidFill>
          <a:ln>
            <a:solidFill>
              <a:srgbClr val="7030A0"/>
            </a:solidFill>
          </a:ln>
          <a:extLst>
            <a:ext uri="{C572A759-6A51-4108-AA02-DFA0A04FC94B}">
              <ma14:wrappingTextBoxFlag xmlns:ma14="http://schemas.microsoft.com/office/mac/drawingml/2011/main" val="1"/>
            </a:ext>
          </a:extLst>
        </p:spPr>
        <p:txBody>
          <a:bodyPr lIns="45719" rIns="45719">
            <a:spAutoFit/>
          </a:bodyPr>
          <a:lstStyle/>
          <a:p>
            <a:pPr>
              <a:spcBef>
                <a:spcPts val="600"/>
              </a:spcBef>
            </a:pPr>
            <a:r>
              <a:t> </a:t>
            </a:r>
          </a:p>
          <a:p>
            <a:pPr marL="292100" indent="-228600">
              <a:spcBef>
                <a:spcPts val="600"/>
              </a:spcBef>
              <a:buSzPct val="100000"/>
              <a:buFont typeface="Arial"/>
              <a:buChar char="•"/>
            </a:pPr>
            <a:r>
              <a:t>Directs a company to recognize revenue in the period in which it is earned; revenue is not considered earned until a product or service has been provided. </a:t>
            </a:r>
          </a:p>
          <a:p>
            <a:pPr marL="292100" indent="-228600">
              <a:spcBef>
                <a:spcPts val="600"/>
              </a:spcBef>
              <a:buSzPct val="100000"/>
              <a:buFont typeface="Arial"/>
              <a:buChar char="•"/>
            </a:pPr>
            <a:r>
              <a:t>This means the period of time in which you performed the service/gave the customer the product is the period in which rev. is recognized. </a:t>
            </a:r>
          </a:p>
          <a:p>
            <a:pPr marL="292100" indent="-228600">
              <a:spcBef>
                <a:spcPts val="600"/>
              </a:spcBef>
              <a:buSzPct val="100000"/>
              <a:buFont typeface="Arial"/>
              <a:buChar char="•"/>
            </a:pPr>
            <a:r>
              <a:t>No correlation between when cash is collected and when revenue is recognized. </a:t>
            </a:r>
          </a:p>
        </p:txBody>
      </p:sp>
      <p:sp>
        <p:nvSpPr>
          <p:cNvPr id="609" name="Rectangle 7"/>
          <p:cNvSpPr/>
          <p:nvPr/>
        </p:nvSpPr>
        <p:spPr>
          <a:xfrm>
            <a:off x="7471956" y="1475461"/>
            <a:ext cx="4136574" cy="2488566"/>
          </a:xfrm>
          <a:prstGeom prst="rect">
            <a:avLst/>
          </a:prstGeom>
          <a:ln>
            <a:solidFill>
              <a:srgbClr val="7030A0"/>
            </a:solidFill>
          </a:ln>
          <a:extLst>
            <a:ext uri="{C572A759-6A51-4108-AA02-DFA0A04FC94B}">
              <ma14:wrappingTextBoxFlag xmlns:ma14="http://schemas.microsoft.com/office/mac/drawingml/2011/main" val="1"/>
            </a:ext>
          </a:extLst>
        </p:spPr>
        <p:txBody>
          <a:bodyPr lIns="45719" rIns="45719">
            <a:spAutoFit/>
          </a:bodyPr>
          <a:lstStyle/>
          <a:p>
            <a:pPr>
              <a:spcBef>
                <a:spcPts val="600"/>
              </a:spcBef>
            </a:pPr>
            <a:r>
              <a:t> </a:t>
            </a:r>
          </a:p>
          <a:p>
            <a:pPr marL="292100" indent="-228600">
              <a:spcBef>
                <a:spcPts val="600"/>
              </a:spcBef>
              <a:buSzPct val="100000"/>
              <a:buFont typeface="Arial"/>
              <a:buChar char="•"/>
            </a:pPr>
            <a:r>
              <a:t>aka the historical cost principle, states that virtually everything the company owns or controls (assets) must be recorded at its value at the date of acquisition.</a:t>
            </a:r>
          </a:p>
          <a:p>
            <a:pPr marL="292100" indent="-228600">
              <a:spcBef>
                <a:spcPts val="600"/>
              </a:spcBef>
              <a:buSzPct val="100000"/>
              <a:buFont typeface="Arial"/>
              <a:buChar char="•"/>
            </a:pPr>
            <a:r>
              <a:t>Exceptions: financial instruments (recorded at their fair market value)</a:t>
            </a:r>
          </a:p>
        </p:txBody>
      </p:sp>
      <p:sp>
        <p:nvSpPr>
          <p:cNvPr id="610" name="TextBox 6"/>
          <p:cNvSpPr txBox="1"/>
          <p:nvPr/>
        </p:nvSpPr>
        <p:spPr>
          <a:xfrm>
            <a:off x="598465" y="1473147"/>
            <a:ext cx="413198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What is “revenue recognition principle”?</a:t>
            </a:r>
          </a:p>
        </p:txBody>
      </p:sp>
      <p:sp>
        <p:nvSpPr>
          <p:cNvPr id="611" name="TextBox 8"/>
          <p:cNvSpPr txBox="1"/>
          <p:nvPr/>
        </p:nvSpPr>
        <p:spPr>
          <a:xfrm>
            <a:off x="7491541" y="1460447"/>
            <a:ext cx="254328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What is “cost principle”?</a:t>
            </a:r>
          </a:p>
        </p:txBody>
      </p:sp>
      <p:sp>
        <p:nvSpPr>
          <p:cNvPr id="612" name="Rectangle 9"/>
          <p:cNvSpPr/>
          <p:nvPr/>
        </p:nvSpPr>
        <p:spPr>
          <a:xfrm>
            <a:off x="8448267" y="1511575"/>
            <a:ext cx="1345316" cy="268585"/>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13" name="Rectangle 10"/>
          <p:cNvSpPr/>
          <p:nvPr/>
        </p:nvSpPr>
        <p:spPr>
          <a:xfrm>
            <a:off x="1555505" y="1575075"/>
            <a:ext cx="2910373" cy="217785"/>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14" name="Line"/>
          <p:cNvSpPr/>
          <p:nvPr/>
        </p:nvSpPr>
        <p:spPr>
          <a:xfrm>
            <a:off x="7567751" y="1816624"/>
            <a:ext cx="2390864" cy="1"/>
          </a:xfrm>
          <a:prstGeom prst="line">
            <a:avLst/>
          </a:prstGeom>
          <a:ln w="22225" cap="rnd">
            <a:solidFill>
              <a:srgbClr val="000000"/>
            </a:solidFill>
          </a:ln>
        </p:spPr>
        <p:txBody>
          <a:bodyPr lIns="45719" rIns="45719"/>
          <a:lstStyle/>
          <a:p>
            <a:pPr/>
          </a:p>
        </p:txBody>
      </p:sp>
      <p:sp>
        <p:nvSpPr>
          <p:cNvPr id="615" name="Line"/>
          <p:cNvSpPr/>
          <p:nvPr/>
        </p:nvSpPr>
        <p:spPr>
          <a:xfrm>
            <a:off x="677490" y="1816624"/>
            <a:ext cx="3855602" cy="1"/>
          </a:xfrm>
          <a:prstGeom prst="line">
            <a:avLst/>
          </a:prstGeom>
          <a:ln w="22225" cap="rnd">
            <a:solidFill>
              <a:srgbClr val="000000"/>
            </a:solidFill>
          </a:ln>
        </p:spPr>
        <p:txBody>
          <a:bodyPr lIns="45719" rIns="45719"/>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6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61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13" grpId="1"/>
      <p:bldP build="whole" bldLvl="1" animBg="1" rev="0" advAuto="0" spid="612" grpId="2"/>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Content Placeholder 2"/>
          <p:cNvSpPr txBox="1"/>
          <p:nvPr>
            <p:ph type="body" idx="1"/>
          </p:nvPr>
        </p:nvSpPr>
        <p:spPr>
          <a:xfrm>
            <a:off x="581191" y="2497872"/>
            <a:ext cx="11029617" cy="3477478"/>
          </a:xfrm>
          <a:prstGeom prst="rect">
            <a:avLst/>
          </a:prstGeom>
        </p:spPr>
        <p:txBody>
          <a:bodyPr/>
          <a:lstStyle/>
          <a:p>
            <a:pPr marL="0" indent="0" algn="ctr">
              <a:spcBef>
                <a:spcPts val="1000"/>
              </a:spcBef>
              <a:buSzTx/>
              <a:buFont typeface="Wingdings 2"/>
              <a:buNone/>
              <a:defRPr b="1" sz="4400"/>
            </a:pPr>
            <a:r>
              <a:t>DEFINE ACCOUNTING</a:t>
            </a:r>
          </a:p>
          <a:p>
            <a:pPr marL="0" indent="0" algn="ctr">
              <a:spcBef>
                <a:spcPts val="1000"/>
              </a:spcBef>
              <a:buSzTx/>
              <a:buFont typeface="Wingdings 2"/>
              <a:buNone/>
              <a:defRPr b="1" sz="4400"/>
            </a:pPr>
            <a:r>
              <a:t>AND ITS PURPOSES</a:t>
            </a:r>
          </a:p>
        </p:txBody>
      </p:sp>
      <p:sp>
        <p:nvSpPr>
          <p:cNvPr id="481" name="Slide Number Placeholder 3"/>
          <p:cNvSpPr txBox="1"/>
          <p:nvPr>
            <p:ph type="sldNum" sz="quarter" idx="2"/>
          </p:nvPr>
        </p:nvSpPr>
        <p:spPr>
          <a:xfrm>
            <a:off x="11421912" y="6471856"/>
            <a:ext cx="188898"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7"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18" name="Picture 4" descr="Picture 4"/>
          <p:cNvPicPr>
            <a:picLocks noChangeAspect="1"/>
          </p:cNvPicPr>
          <p:nvPr/>
        </p:nvPicPr>
        <p:blipFill>
          <a:blip r:embed="rId2">
            <a:extLst/>
          </a:blip>
          <a:stretch>
            <a:fillRect/>
          </a:stretch>
        </p:blipFill>
        <p:spPr>
          <a:xfrm>
            <a:off x="1542987" y="1214350"/>
            <a:ext cx="9401407" cy="5394960"/>
          </a:xfrm>
          <a:prstGeom prst="rect">
            <a:avLst/>
          </a:prstGeom>
          <a:ln w="12700">
            <a:miter lim="400000"/>
          </a:ln>
        </p:spPr>
      </p:pic>
      <p:sp>
        <p:nvSpPr>
          <p:cNvPr id="619" name="Rectangle 5"/>
          <p:cNvSpPr txBox="1"/>
          <p:nvPr/>
        </p:nvSpPr>
        <p:spPr>
          <a:xfrm>
            <a:off x="498392" y="712771"/>
            <a:ext cx="11647887"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spcBef>
                <a:spcPts val="600"/>
              </a:spcBef>
              <a:defRPr b="1" sz="2400">
                <a:latin typeface="+mj-lt"/>
                <a:ea typeface="+mj-ea"/>
                <a:cs typeface="+mj-cs"/>
                <a:sym typeface="Helvetica"/>
              </a:defRPr>
            </a:lvl1pPr>
          </a:lstStyle>
          <a:p>
            <a:pPr/>
            <a:r>
              <a:t>GAAP Accounting Standards Connection Tree</a:t>
            </a:r>
          </a:p>
        </p:txBody>
      </p:sp>
      <p:sp>
        <p:nvSpPr>
          <p:cNvPr id="620" name="Rectangle 1"/>
          <p:cNvSpPr/>
          <p:nvPr/>
        </p:nvSpPr>
        <p:spPr>
          <a:xfrm>
            <a:off x="583473" y="1475461"/>
            <a:ext cx="3936277" cy="3961766"/>
          </a:xfrm>
          <a:prstGeom prst="rect">
            <a:avLst/>
          </a:prstGeom>
          <a:solidFill>
            <a:srgbClr val="FFFFFF"/>
          </a:solidFill>
          <a:ln>
            <a:solidFill>
              <a:srgbClr val="7030A0"/>
            </a:solidFill>
          </a:ln>
          <a:extLst>
            <a:ext uri="{C572A759-6A51-4108-AA02-DFA0A04FC94B}">
              <ma14:wrappingTextBoxFlag xmlns:ma14="http://schemas.microsoft.com/office/mac/drawingml/2011/main" val="1"/>
            </a:ext>
          </a:extLst>
        </p:spPr>
        <p:txBody>
          <a:bodyPr lIns="45719" rIns="45719">
            <a:spAutoFit/>
          </a:bodyPr>
          <a:lstStyle/>
          <a:p>
            <a:pPr>
              <a:spcBef>
                <a:spcPts val="600"/>
              </a:spcBef>
            </a:pPr>
            <a:r>
              <a:t> </a:t>
            </a:r>
          </a:p>
          <a:p>
            <a:pPr marL="292100" indent="-228600">
              <a:spcBef>
                <a:spcPts val="600"/>
              </a:spcBef>
              <a:buSzPct val="100000"/>
              <a:buFont typeface="Arial"/>
              <a:buChar char="•"/>
            </a:pPr>
            <a:r>
              <a:t>States that a business must report any business activities that could affect what is reported on the financial statements. </a:t>
            </a:r>
          </a:p>
          <a:p>
            <a:pPr marL="292100" indent="-228600">
              <a:spcBef>
                <a:spcPts val="600"/>
              </a:spcBef>
              <a:buSzPct val="100000"/>
              <a:buFont typeface="Arial"/>
              <a:buChar char="•"/>
            </a:pPr>
            <a:r>
              <a:t>These activities could be nonfinancial in nature or be supplemental details not readily available on the main financial statement. </a:t>
            </a:r>
          </a:p>
          <a:p>
            <a:pPr marL="292100" indent="-228600">
              <a:spcBef>
                <a:spcPts val="600"/>
              </a:spcBef>
              <a:buSzPct val="100000"/>
              <a:buFont typeface="Arial"/>
              <a:buChar char="•"/>
            </a:pPr>
            <a:r>
              <a:t>Usually recorded in footnotes on the statements, or in addenda to the statements.</a:t>
            </a:r>
          </a:p>
        </p:txBody>
      </p:sp>
      <p:sp>
        <p:nvSpPr>
          <p:cNvPr id="621" name="Rectangle 7"/>
          <p:cNvSpPr/>
          <p:nvPr/>
        </p:nvSpPr>
        <p:spPr>
          <a:xfrm>
            <a:off x="7471956" y="1475461"/>
            <a:ext cx="4136574" cy="2767966"/>
          </a:xfrm>
          <a:prstGeom prst="rect">
            <a:avLst/>
          </a:prstGeom>
          <a:ln>
            <a:solidFill>
              <a:srgbClr val="7030A0"/>
            </a:solidFill>
          </a:ln>
          <a:extLst>
            <a:ext uri="{C572A759-6A51-4108-AA02-DFA0A04FC94B}">
              <ma14:wrappingTextBoxFlag xmlns:ma14="http://schemas.microsoft.com/office/mac/drawingml/2011/main" val="1"/>
            </a:ext>
          </a:extLst>
        </p:spPr>
        <p:txBody>
          <a:bodyPr lIns="45719" rIns="45719">
            <a:spAutoFit/>
          </a:bodyPr>
          <a:lstStyle/>
          <a:p>
            <a:pPr>
              <a:spcBef>
                <a:spcPts val="600"/>
              </a:spcBef>
            </a:pPr>
            <a:r>
              <a:t> </a:t>
            </a:r>
          </a:p>
          <a:p>
            <a:pPr marL="292100" indent="-228600">
              <a:spcBef>
                <a:spcPts val="600"/>
              </a:spcBef>
              <a:buSzPct val="100000"/>
              <a:buFont typeface="Arial"/>
              <a:buChar char="•"/>
            </a:pPr>
            <a:r>
              <a:t>States that if there is uncertainty in a potential financial estimate, a company should err on the side of caution and report the most conservative amount.</a:t>
            </a:r>
          </a:p>
          <a:p>
            <a:pPr marL="292100" indent="-228600">
              <a:spcBef>
                <a:spcPts val="600"/>
              </a:spcBef>
              <a:buSzPct val="100000"/>
              <a:buFont typeface="Arial"/>
              <a:buChar char="•"/>
            </a:pPr>
            <a:r>
              <a:t>Important when valuing a transaction for which the dollar value cannot be as clearly determined.</a:t>
            </a:r>
          </a:p>
        </p:txBody>
      </p:sp>
      <p:sp>
        <p:nvSpPr>
          <p:cNvPr id="622" name="TextBox 6"/>
          <p:cNvSpPr txBox="1"/>
          <p:nvPr/>
        </p:nvSpPr>
        <p:spPr>
          <a:xfrm>
            <a:off x="594534" y="1463962"/>
            <a:ext cx="350892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What is “full disclosure principle”?</a:t>
            </a:r>
          </a:p>
        </p:txBody>
      </p:sp>
      <p:sp>
        <p:nvSpPr>
          <p:cNvPr id="623" name="TextBox 8"/>
          <p:cNvSpPr txBox="1"/>
          <p:nvPr/>
        </p:nvSpPr>
        <p:spPr>
          <a:xfrm>
            <a:off x="7468310" y="1463962"/>
            <a:ext cx="372501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What is “conservatism convention”?</a:t>
            </a:r>
          </a:p>
        </p:txBody>
      </p:sp>
      <p:sp>
        <p:nvSpPr>
          <p:cNvPr id="624" name="Rectangle 9"/>
          <p:cNvSpPr/>
          <p:nvPr/>
        </p:nvSpPr>
        <p:spPr>
          <a:xfrm>
            <a:off x="8412957" y="1565890"/>
            <a:ext cx="2515638" cy="217785"/>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25" name="Rectangle 10"/>
          <p:cNvSpPr/>
          <p:nvPr/>
        </p:nvSpPr>
        <p:spPr>
          <a:xfrm>
            <a:off x="1554770" y="1560694"/>
            <a:ext cx="2284353" cy="228177"/>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26" name="Line"/>
          <p:cNvSpPr/>
          <p:nvPr/>
        </p:nvSpPr>
        <p:spPr>
          <a:xfrm>
            <a:off x="7517318" y="1808422"/>
            <a:ext cx="3681096" cy="1"/>
          </a:xfrm>
          <a:prstGeom prst="line">
            <a:avLst/>
          </a:prstGeom>
          <a:ln w="22225" cap="rnd">
            <a:solidFill>
              <a:srgbClr val="000000"/>
            </a:solidFill>
          </a:ln>
        </p:spPr>
        <p:txBody>
          <a:bodyPr lIns="45719" rIns="45719"/>
          <a:lstStyle/>
          <a:p>
            <a:pPr/>
          </a:p>
        </p:txBody>
      </p:sp>
      <p:sp>
        <p:nvSpPr>
          <p:cNvPr id="627" name="Line"/>
          <p:cNvSpPr/>
          <p:nvPr/>
        </p:nvSpPr>
        <p:spPr>
          <a:xfrm>
            <a:off x="623811" y="1808422"/>
            <a:ext cx="3486694" cy="1"/>
          </a:xfrm>
          <a:prstGeom prst="line">
            <a:avLst/>
          </a:prstGeom>
          <a:ln w="22225" cap="rnd">
            <a:solidFill>
              <a:srgbClr val="000000"/>
            </a:solidFill>
          </a:ln>
        </p:spPr>
        <p:txBody>
          <a:bodyPr lIns="45719" rIns="45719"/>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62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62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25" grpId="1"/>
      <p:bldP build="whole" bldLvl="1" animBg="1" rev="0" advAuto="0" spid="624" grpId="2"/>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9"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30" name="Picture 4" descr="Picture 4"/>
          <p:cNvPicPr>
            <a:picLocks noChangeAspect="1"/>
          </p:cNvPicPr>
          <p:nvPr/>
        </p:nvPicPr>
        <p:blipFill>
          <a:blip r:embed="rId2">
            <a:extLst/>
          </a:blip>
          <a:stretch>
            <a:fillRect/>
          </a:stretch>
        </p:blipFill>
        <p:spPr>
          <a:xfrm>
            <a:off x="1542987" y="1214350"/>
            <a:ext cx="9401407" cy="5394960"/>
          </a:xfrm>
          <a:prstGeom prst="rect">
            <a:avLst/>
          </a:prstGeom>
          <a:ln w="12700">
            <a:miter lim="400000"/>
          </a:ln>
        </p:spPr>
      </p:pic>
      <p:sp>
        <p:nvSpPr>
          <p:cNvPr id="631" name="Rectangle 5"/>
          <p:cNvSpPr txBox="1"/>
          <p:nvPr/>
        </p:nvSpPr>
        <p:spPr>
          <a:xfrm>
            <a:off x="498392" y="712771"/>
            <a:ext cx="11647887"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spcBef>
                <a:spcPts val="600"/>
              </a:spcBef>
              <a:defRPr b="1" sz="2400">
                <a:latin typeface="+mj-lt"/>
                <a:ea typeface="+mj-ea"/>
                <a:cs typeface="+mj-cs"/>
                <a:sym typeface="Helvetica"/>
              </a:defRPr>
            </a:lvl1pPr>
          </a:lstStyle>
          <a:p>
            <a:pPr/>
            <a:r>
              <a:t>GAAP Accounting Standards Connection Tree</a:t>
            </a:r>
          </a:p>
        </p:txBody>
      </p:sp>
      <p:sp>
        <p:nvSpPr>
          <p:cNvPr id="632" name="Rectangle 6"/>
          <p:cNvSpPr/>
          <p:nvPr/>
        </p:nvSpPr>
        <p:spPr>
          <a:xfrm>
            <a:off x="583473" y="1475461"/>
            <a:ext cx="3936277" cy="2209166"/>
          </a:xfrm>
          <a:prstGeom prst="rect">
            <a:avLst/>
          </a:prstGeom>
          <a:solidFill>
            <a:srgbClr val="FFFFFF"/>
          </a:solidFill>
          <a:ln>
            <a:solidFill>
              <a:srgbClr val="7030A0"/>
            </a:solidFill>
          </a:ln>
          <a:extLst>
            <a:ext uri="{C572A759-6A51-4108-AA02-DFA0A04FC94B}">
              <ma14:wrappingTextBoxFlag xmlns:ma14="http://schemas.microsoft.com/office/mac/drawingml/2011/main" val="1"/>
            </a:ext>
          </a:extLst>
        </p:spPr>
        <p:txBody>
          <a:bodyPr lIns="45719" rIns="45719">
            <a:spAutoFit/>
          </a:bodyPr>
          <a:lstStyle/>
          <a:p>
            <a:pPr>
              <a:spcBef>
                <a:spcPts val="600"/>
              </a:spcBef>
            </a:pPr>
            <a:r>
              <a:t> </a:t>
            </a:r>
          </a:p>
          <a:p>
            <a:pPr marL="292100" indent="-228600">
              <a:spcBef>
                <a:spcPts val="600"/>
              </a:spcBef>
              <a:buSzPct val="100000"/>
              <a:buFont typeface="Arial"/>
              <a:buChar char="•"/>
            </a:pPr>
            <a:r>
              <a:t>States that we must match expenses with associated revenues in the period in which the revenues were earned.</a:t>
            </a:r>
          </a:p>
          <a:p>
            <a:pPr marL="292100" indent="-228600">
              <a:spcBef>
                <a:spcPts val="600"/>
              </a:spcBef>
              <a:buSzPct val="100000"/>
              <a:buFont typeface="Arial"/>
              <a:buChar char="•"/>
            </a:pPr>
            <a:r>
              <a:t>Also referred to as the </a:t>
            </a:r>
            <a:r>
              <a:rPr b="1"/>
              <a:t>matching principle</a:t>
            </a:r>
          </a:p>
        </p:txBody>
      </p:sp>
      <p:sp>
        <p:nvSpPr>
          <p:cNvPr id="633" name="TextBox 7"/>
          <p:cNvSpPr txBox="1"/>
          <p:nvPr/>
        </p:nvSpPr>
        <p:spPr>
          <a:xfrm>
            <a:off x="574611" y="1486045"/>
            <a:ext cx="3979402"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What is “expense matching principle”?</a:t>
            </a:r>
          </a:p>
        </p:txBody>
      </p:sp>
      <p:sp>
        <p:nvSpPr>
          <p:cNvPr id="634" name="Rectangle 9"/>
          <p:cNvSpPr/>
          <p:nvPr/>
        </p:nvSpPr>
        <p:spPr>
          <a:xfrm>
            <a:off x="1530292" y="1582777"/>
            <a:ext cx="2762507" cy="228177"/>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35" name="Line"/>
          <p:cNvSpPr/>
          <p:nvPr/>
        </p:nvSpPr>
        <p:spPr>
          <a:xfrm>
            <a:off x="623811" y="1827370"/>
            <a:ext cx="3855602" cy="1"/>
          </a:xfrm>
          <a:prstGeom prst="line">
            <a:avLst/>
          </a:prstGeom>
          <a:ln w="22225" cap="rnd">
            <a:solidFill>
              <a:srgbClr val="000000"/>
            </a:solidFill>
          </a:ln>
        </p:spPr>
        <p:txBody>
          <a:bodyPr lIns="45719" rIns="45719"/>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63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4"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7" name="Content Placeholder 2"/>
          <p:cNvSpPr txBox="1"/>
          <p:nvPr>
            <p:ph type="body" idx="1"/>
          </p:nvPr>
        </p:nvSpPr>
        <p:spPr>
          <a:xfrm>
            <a:off x="581191" y="2497872"/>
            <a:ext cx="11029617" cy="3477478"/>
          </a:xfrm>
          <a:prstGeom prst="rect">
            <a:avLst/>
          </a:prstGeom>
        </p:spPr>
        <p:txBody>
          <a:bodyPr/>
          <a:lstStyle>
            <a:lvl1pPr marL="0" indent="0" algn="ctr">
              <a:spcBef>
                <a:spcPts val="1000"/>
              </a:spcBef>
              <a:buSzTx/>
              <a:buFont typeface="Wingdings 2"/>
              <a:buNone/>
              <a:defRPr b="1" sz="4400"/>
            </a:lvl1pPr>
          </a:lstStyle>
          <a:p>
            <a:pPr/>
            <a:r>
              <a:t>Five Classes of Accounts</a:t>
            </a:r>
          </a:p>
        </p:txBody>
      </p:sp>
      <p:sp>
        <p:nvSpPr>
          <p:cNvPr id="638"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0" name="Title 1"/>
          <p:cNvSpPr txBox="1"/>
          <p:nvPr>
            <p:ph type="title"/>
          </p:nvPr>
        </p:nvSpPr>
        <p:spPr>
          <a:xfrm>
            <a:off x="581192" y="702155"/>
            <a:ext cx="11029616" cy="1188721"/>
          </a:xfrm>
          <a:prstGeom prst="rect">
            <a:avLst/>
          </a:prstGeom>
        </p:spPr>
        <p:txBody>
          <a:bodyPr/>
          <a:lstStyle>
            <a:lvl1pPr>
              <a:defRPr sz="3600">
                <a:latin typeface="+mj-lt"/>
                <a:ea typeface="+mj-ea"/>
                <a:cs typeface="+mj-cs"/>
                <a:sym typeface="Helvetica"/>
              </a:defRPr>
            </a:lvl1pPr>
          </a:lstStyle>
          <a:p>
            <a:pPr/>
            <a:r>
              <a:t>Five Classes of Accounts</a:t>
            </a:r>
          </a:p>
        </p:txBody>
      </p:sp>
      <p:sp>
        <p:nvSpPr>
          <p:cNvPr id="641" name="Slide Number Placeholder 4"/>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42" name="Content Placeholder 2"/>
          <p:cNvSpPr txBox="1"/>
          <p:nvPr>
            <p:ph type="body" idx="1"/>
          </p:nvPr>
        </p:nvSpPr>
        <p:spPr>
          <a:xfrm>
            <a:off x="581191" y="2048718"/>
            <a:ext cx="11029617" cy="3926632"/>
          </a:xfrm>
          <a:prstGeom prst="rect">
            <a:avLst/>
          </a:prstGeom>
        </p:spPr>
        <p:txBody>
          <a:bodyPr anchor="ctr"/>
          <a:lstStyle/>
          <a:p>
            <a:pPr marL="514350" indent="-514350">
              <a:spcBef>
                <a:spcPts val="700"/>
              </a:spcBef>
              <a:buAutoNum type="arabicPeriod" startAt="1"/>
              <a:defRPr sz="3200"/>
            </a:pPr>
            <a:r>
              <a:t>Assets</a:t>
            </a:r>
          </a:p>
          <a:p>
            <a:pPr marL="514350" indent="-514350">
              <a:spcBef>
                <a:spcPts val="700"/>
              </a:spcBef>
              <a:buAutoNum type="arabicPeriod" startAt="1"/>
              <a:defRPr sz="3200"/>
            </a:pPr>
            <a:r>
              <a:t>Liabilities</a:t>
            </a:r>
          </a:p>
          <a:p>
            <a:pPr marL="514350" indent="-514350">
              <a:spcBef>
                <a:spcPts val="700"/>
              </a:spcBef>
              <a:buAutoNum type="arabicPeriod" startAt="1"/>
              <a:defRPr sz="3200"/>
            </a:pPr>
            <a:r>
              <a:t>Equity</a:t>
            </a:r>
          </a:p>
          <a:p>
            <a:pPr marL="514350" indent="-514350">
              <a:spcBef>
                <a:spcPts val="700"/>
              </a:spcBef>
              <a:buAutoNum type="arabicPeriod" startAt="1"/>
              <a:defRPr sz="3200"/>
            </a:pPr>
            <a:r>
              <a:t>Revenues</a:t>
            </a:r>
          </a:p>
          <a:p>
            <a:pPr marL="514350" indent="-514350">
              <a:spcBef>
                <a:spcPts val="700"/>
              </a:spcBef>
              <a:buAutoNum type="arabicPeriod" startAt="1"/>
              <a:defRPr sz="3200"/>
            </a:pPr>
            <a:r>
              <a:t>Expenses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4" name="Title 1"/>
          <p:cNvSpPr txBox="1"/>
          <p:nvPr>
            <p:ph type="title"/>
          </p:nvPr>
        </p:nvSpPr>
        <p:spPr>
          <a:xfrm>
            <a:off x="581192" y="702155"/>
            <a:ext cx="11029616" cy="1188721"/>
          </a:xfrm>
          <a:prstGeom prst="rect">
            <a:avLst/>
          </a:prstGeom>
        </p:spPr>
        <p:txBody>
          <a:bodyPr/>
          <a:lstStyle>
            <a:lvl1pPr>
              <a:defRPr sz="3600">
                <a:latin typeface="+mj-lt"/>
                <a:ea typeface="+mj-ea"/>
                <a:cs typeface="+mj-cs"/>
                <a:sym typeface="Helvetica"/>
              </a:defRPr>
            </a:lvl1pPr>
          </a:lstStyle>
          <a:p>
            <a:pPr/>
            <a:r>
              <a:t>Five Classes of Accounts: Definition</a:t>
            </a:r>
          </a:p>
        </p:txBody>
      </p:sp>
      <p:sp>
        <p:nvSpPr>
          <p:cNvPr id="645" name="Slide Number Placeholder 4"/>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46" name="Content Placeholder 2"/>
          <p:cNvSpPr txBox="1"/>
          <p:nvPr>
            <p:ph type="body" idx="1"/>
          </p:nvPr>
        </p:nvSpPr>
        <p:spPr>
          <a:xfrm>
            <a:off x="581191" y="2048718"/>
            <a:ext cx="11029617" cy="3926632"/>
          </a:xfrm>
          <a:prstGeom prst="rect">
            <a:avLst/>
          </a:prstGeom>
        </p:spPr>
        <p:txBody>
          <a:bodyPr anchor="ctr"/>
          <a:lstStyle/>
          <a:p>
            <a:pPr marL="514350" indent="-514350">
              <a:spcBef>
                <a:spcPts val="700"/>
              </a:spcBef>
              <a:buAutoNum type="arabicPeriod" startAt="1"/>
              <a:defRPr sz="3200"/>
            </a:pPr>
            <a:r>
              <a:t>Assets</a:t>
            </a:r>
          </a:p>
          <a:p>
            <a:pPr marL="514350" indent="-514350">
              <a:spcBef>
                <a:spcPts val="700"/>
              </a:spcBef>
              <a:buAutoNum type="arabicPeriod" startAt="1"/>
              <a:defRPr sz="3200"/>
            </a:pPr>
            <a:r>
              <a:t>Liabilities</a:t>
            </a:r>
          </a:p>
          <a:p>
            <a:pPr marL="514350" indent="-514350">
              <a:spcBef>
                <a:spcPts val="700"/>
              </a:spcBef>
              <a:buAutoNum type="arabicPeriod" startAt="1"/>
              <a:defRPr sz="3200"/>
            </a:pPr>
            <a:r>
              <a:t>Equity</a:t>
            </a:r>
          </a:p>
          <a:p>
            <a:pPr marL="514350" indent="-514350">
              <a:spcBef>
                <a:spcPts val="700"/>
              </a:spcBef>
              <a:buAutoNum type="arabicPeriod" startAt="1"/>
              <a:defRPr sz="3200"/>
            </a:pPr>
            <a:r>
              <a:t>Revenues</a:t>
            </a:r>
          </a:p>
          <a:p>
            <a:pPr marL="514350" indent="-514350">
              <a:spcBef>
                <a:spcPts val="700"/>
              </a:spcBef>
              <a:buAutoNum type="arabicPeriod" startAt="1"/>
              <a:defRPr sz="3200"/>
            </a:pPr>
            <a:r>
              <a:t>Expenses</a:t>
            </a:r>
          </a:p>
        </p:txBody>
      </p:sp>
      <p:sp>
        <p:nvSpPr>
          <p:cNvPr id="647" name="Rectangle 5"/>
          <p:cNvSpPr/>
          <p:nvPr/>
        </p:nvSpPr>
        <p:spPr>
          <a:xfrm>
            <a:off x="4951140" y="2380401"/>
            <a:ext cx="6170343" cy="3263266"/>
          </a:xfrm>
          <a:prstGeom prst="rect">
            <a:avLst/>
          </a:prstGeom>
          <a:ln>
            <a:solidFill>
              <a:srgbClr val="7030A0"/>
            </a:solidFill>
          </a:ln>
          <a:extLst>
            <a:ext uri="{C572A759-6A51-4108-AA02-DFA0A04FC94B}">
              <ma14:wrappingTextBoxFlag xmlns:ma14="http://schemas.microsoft.com/office/mac/drawingml/2011/main" val="1"/>
            </a:ext>
          </a:extLst>
        </p:spPr>
        <p:txBody>
          <a:bodyPr lIns="45719" rIns="45719">
            <a:spAutoFit/>
          </a:bodyPr>
          <a:lstStyle/>
          <a:p>
            <a:pPr>
              <a:lnSpc>
                <a:spcPct val="150000"/>
              </a:lnSpc>
              <a:spcBef>
                <a:spcPts val="600"/>
              </a:spcBef>
            </a:pPr>
            <a:r>
              <a:t>________________</a:t>
            </a:r>
          </a:p>
          <a:p>
            <a:pPr marL="355600" indent="-228600">
              <a:spcBef>
                <a:spcPts val="600"/>
              </a:spcBef>
              <a:buSzPct val="100000"/>
              <a:buFont typeface="Arial"/>
              <a:buChar char="•"/>
            </a:pPr>
            <a:r>
              <a:t>Probable future sacrifice of economic benefits arising from present obligations of a particular entity to transfer assets or provide services to other entities in the future as a result of past transactions or events</a:t>
            </a:r>
          </a:p>
          <a:p>
            <a:pPr lvl="1" marL="800100" indent="-342900">
              <a:spcBef>
                <a:spcPts val="600"/>
              </a:spcBef>
              <a:buSzPct val="100000"/>
              <a:buChar char="➢"/>
            </a:pPr>
            <a:r>
              <a:t>Current ______: debt or obligation due within one year or, in rare cases, a company’s standard operating cycle, whichever is greater</a:t>
            </a:r>
          </a:p>
          <a:p>
            <a:pPr lvl="1" marL="800100" indent="-342900">
              <a:spcBef>
                <a:spcPts val="600"/>
              </a:spcBef>
              <a:buSzPct val="100000"/>
              <a:buChar char="➢"/>
            </a:pPr>
            <a:r>
              <a:t>Non-current ________: _________ that is expected to be settled in more than one year</a:t>
            </a:r>
          </a:p>
        </p:txBody>
      </p:sp>
      <p:sp>
        <p:nvSpPr>
          <p:cNvPr id="648" name="TextBox 7"/>
          <p:cNvSpPr txBox="1"/>
          <p:nvPr/>
        </p:nvSpPr>
        <p:spPr>
          <a:xfrm>
            <a:off x="4953890" y="2347020"/>
            <a:ext cx="208619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What are liabilities?</a:t>
            </a:r>
          </a:p>
        </p:txBody>
      </p:sp>
      <p:sp>
        <p:nvSpPr>
          <p:cNvPr id="649" name="Rectangle 8"/>
          <p:cNvSpPr/>
          <p:nvPr/>
        </p:nvSpPr>
        <p:spPr>
          <a:xfrm>
            <a:off x="5959102" y="2417147"/>
            <a:ext cx="929046" cy="230589"/>
          </a:xfrm>
          <a:prstGeom prst="rect">
            <a:avLst/>
          </a:prstGeom>
          <a:solidFill>
            <a:srgbClr val="FFFFFF"/>
          </a:solidFill>
          <a:ln w="12700">
            <a:miter lim="400000"/>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64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9"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1" name="Title 1"/>
          <p:cNvSpPr txBox="1"/>
          <p:nvPr>
            <p:ph type="title"/>
          </p:nvPr>
        </p:nvSpPr>
        <p:spPr>
          <a:xfrm>
            <a:off x="581192" y="702155"/>
            <a:ext cx="11029616" cy="1188721"/>
          </a:xfrm>
          <a:prstGeom prst="rect">
            <a:avLst/>
          </a:prstGeom>
        </p:spPr>
        <p:txBody>
          <a:bodyPr/>
          <a:lstStyle>
            <a:lvl1pPr>
              <a:defRPr sz="3600">
                <a:latin typeface="+mj-lt"/>
                <a:ea typeface="+mj-ea"/>
                <a:cs typeface="+mj-cs"/>
                <a:sym typeface="Helvetica"/>
              </a:defRPr>
            </a:lvl1pPr>
          </a:lstStyle>
          <a:p>
            <a:pPr/>
            <a:r>
              <a:t>Five Classes of Accounts: Definition</a:t>
            </a:r>
          </a:p>
        </p:txBody>
      </p:sp>
      <p:sp>
        <p:nvSpPr>
          <p:cNvPr id="652" name="Slide Number Placeholder 4"/>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53" name="Content Placeholder 2"/>
          <p:cNvSpPr txBox="1"/>
          <p:nvPr>
            <p:ph type="body" idx="1"/>
          </p:nvPr>
        </p:nvSpPr>
        <p:spPr>
          <a:xfrm>
            <a:off x="581191" y="2048718"/>
            <a:ext cx="11029617" cy="3926632"/>
          </a:xfrm>
          <a:prstGeom prst="rect">
            <a:avLst/>
          </a:prstGeom>
        </p:spPr>
        <p:txBody>
          <a:bodyPr anchor="ctr"/>
          <a:lstStyle/>
          <a:p>
            <a:pPr marL="514350" indent="-514350">
              <a:spcBef>
                <a:spcPts val="700"/>
              </a:spcBef>
              <a:buAutoNum type="arabicPeriod" startAt="1"/>
              <a:defRPr sz="3200"/>
            </a:pPr>
            <a:r>
              <a:t>Assets</a:t>
            </a:r>
          </a:p>
          <a:p>
            <a:pPr marL="514350" indent="-514350">
              <a:spcBef>
                <a:spcPts val="700"/>
              </a:spcBef>
              <a:buAutoNum type="arabicPeriod" startAt="1"/>
              <a:defRPr sz="3200"/>
            </a:pPr>
            <a:r>
              <a:t>Liabilities</a:t>
            </a:r>
          </a:p>
          <a:p>
            <a:pPr marL="514350" indent="-514350">
              <a:spcBef>
                <a:spcPts val="700"/>
              </a:spcBef>
              <a:buAutoNum type="arabicPeriod" startAt="1"/>
              <a:defRPr sz="3200"/>
            </a:pPr>
            <a:r>
              <a:t>Equity</a:t>
            </a:r>
          </a:p>
          <a:p>
            <a:pPr marL="514350" indent="-514350">
              <a:spcBef>
                <a:spcPts val="700"/>
              </a:spcBef>
              <a:buAutoNum type="arabicPeriod" startAt="1"/>
              <a:defRPr sz="3200"/>
            </a:pPr>
            <a:r>
              <a:t>Revenues</a:t>
            </a:r>
          </a:p>
          <a:p>
            <a:pPr marL="514350" indent="-514350">
              <a:spcBef>
                <a:spcPts val="700"/>
              </a:spcBef>
              <a:buAutoNum type="arabicPeriod" startAt="1"/>
              <a:defRPr sz="3200"/>
            </a:pPr>
            <a:r>
              <a:t>Expenses</a:t>
            </a:r>
          </a:p>
        </p:txBody>
      </p:sp>
      <p:sp>
        <p:nvSpPr>
          <p:cNvPr id="654" name="Rectangle 5"/>
          <p:cNvSpPr/>
          <p:nvPr/>
        </p:nvSpPr>
        <p:spPr>
          <a:xfrm>
            <a:off x="3628294" y="1909809"/>
            <a:ext cx="7990828" cy="2145666"/>
          </a:xfrm>
          <a:prstGeom prst="rect">
            <a:avLst/>
          </a:prstGeom>
          <a:ln>
            <a:solidFill>
              <a:srgbClr val="7030A0"/>
            </a:solidFill>
          </a:ln>
          <a:extLst>
            <a:ext uri="{C572A759-6A51-4108-AA02-DFA0A04FC94B}">
              <ma14:wrappingTextBoxFlag xmlns:ma14="http://schemas.microsoft.com/office/mac/drawingml/2011/main" val="1"/>
            </a:ext>
          </a:extLst>
        </p:spPr>
        <p:txBody>
          <a:bodyPr lIns="45719" rIns="45719">
            <a:spAutoFit/>
          </a:bodyPr>
          <a:lstStyle/>
          <a:p>
            <a:pPr>
              <a:lnSpc>
                <a:spcPct val="150000"/>
              </a:lnSpc>
              <a:spcBef>
                <a:spcPts val="600"/>
              </a:spcBef>
            </a:pPr>
            <a:r>
              <a:t>______________</a:t>
            </a:r>
          </a:p>
          <a:p>
            <a:pPr marL="355600" indent="-228600">
              <a:spcBef>
                <a:spcPts val="600"/>
              </a:spcBef>
              <a:buSzPct val="100000"/>
              <a:buFont typeface="Arial"/>
              <a:buChar char="•"/>
            </a:pPr>
            <a:r>
              <a:t>Tangible or intangible resource owned or controlled by a company, individual, or other entity with the intent that it will provide economic value</a:t>
            </a:r>
          </a:p>
          <a:p>
            <a:pPr lvl="1" marL="800100" indent="-342900">
              <a:spcBef>
                <a:spcPts val="600"/>
              </a:spcBef>
              <a:buSzPct val="100000"/>
              <a:buChar char="➢"/>
            </a:pPr>
            <a:r>
              <a:t>Current ___ = ___ that will be used or consumed in one year or less</a:t>
            </a:r>
          </a:p>
          <a:p>
            <a:pPr lvl="1" marL="800100" indent="-342900">
              <a:spcBef>
                <a:spcPts val="600"/>
              </a:spcBef>
              <a:buSzPct val="100000"/>
              <a:buChar char="➢"/>
            </a:pPr>
            <a:r>
              <a:t>Noncurrent ___ = ___ that will be used or consumed over more than one year</a:t>
            </a:r>
          </a:p>
        </p:txBody>
      </p:sp>
      <p:sp>
        <p:nvSpPr>
          <p:cNvPr id="655" name="Rectangle 7"/>
          <p:cNvSpPr/>
          <p:nvPr/>
        </p:nvSpPr>
        <p:spPr>
          <a:xfrm>
            <a:off x="3628294" y="4117366"/>
            <a:ext cx="7990828" cy="2704466"/>
          </a:xfrm>
          <a:prstGeom prst="rect">
            <a:avLst/>
          </a:prstGeom>
          <a:ln>
            <a:solidFill>
              <a:srgbClr val="7030A0"/>
            </a:solidFill>
          </a:ln>
          <a:extLst>
            <a:ext uri="{C572A759-6A51-4108-AA02-DFA0A04FC94B}">
              <ma14:wrappingTextBoxFlag xmlns:ma14="http://schemas.microsoft.com/office/mac/drawingml/2011/main" val="1"/>
            </a:ext>
          </a:extLst>
        </p:spPr>
        <p:txBody>
          <a:bodyPr lIns="45719" rIns="45719">
            <a:spAutoFit/>
          </a:bodyPr>
          <a:lstStyle/>
          <a:p>
            <a:pPr>
              <a:lnSpc>
                <a:spcPct val="150000"/>
              </a:lnSpc>
              <a:spcBef>
                <a:spcPts val="600"/>
              </a:spcBef>
            </a:pPr>
            <a:r>
              <a:t>_____________</a:t>
            </a:r>
          </a:p>
          <a:p>
            <a:pPr marL="355600" indent="-228600">
              <a:spcBef>
                <a:spcPts val="600"/>
              </a:spcBef>
              <a:buSzPct val="100000"/>
              <a:buFont typeface="Arial"/>
              <a:buChar char="•"/>
            </a:pPr>
            <a:r>
              <a:t>Residual interest in the assets of an entity that remains after deducting its _____________.</a:t>
            </a:r>
          </a:p>
          <a:p>
            <a:pPr lvl="1" marL="800100" indent="-342900">
              <a:spcBef>
                <a:spcPts val="600"/>
              </a:spcBef>
              <a:buSzPct val="100000"/>
              <a:buChar char="➢"/>
            </a:pPr>
            <a:r>
              <a:t>_______________: corporation’s primary class of stock issued, with each share representing a partial claim to ownership or a share of the company’s business</a:t>
            </a:r>
          </a:p>
          <a:p>
            <a:pPr lvl="1" marL="800100" indent="-342900">
              <a:spcBef>
                <a:spcPts val="600"/>
              </a:spcBef>
              <a:buSzPct val="100000"/>
              <a:buChar char="➢"/>
            </a:pPr>
            <a:r>
              <a:t>_______________: cumulative, undistributed net income or net loss for the business since its inception.</a:t>
            </a:r>
          </a:p>
        </p:txBody>
      </p:sp>
      <p:sp>
        <p:nvSpPr>
          <p:cNvPr id="656" name="TextBox 2"/>
          <p:cNvSpPr txBox="1"/>
          <p:nvPr/>
        </p:nvSpPr>
        <p:spPr>
          <a:xfrm>
            <a:off x="3644947" y="1892392"/>
            <a:ext cx="188293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What are assets?</a:t>
            </a:r>
          </a:p>
        </p:txBody>
      </p:sp>
      <p:sp>
        <p:nvSpPr>
          <p:cNvPr id="657" name="TextBox 8"/>
          <p:cNvSpPr txBox="1"/>
          <p:nvPr/>
        </p:nvSpPr>
        <p:spPr>
          <a:xfrm>
            <a:off x="3644419" y="4074409"/>
            <a:ext cx="175557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What is            ?</a:t>
            </a:r>
          </a:p>
        </p:txBody>
      </p:sp>
      <p:sp>
        <p:nvSpPr>
          <p:cNvPr id="658" name="Rectangle 11"/>
          <p:cNvSpPr/>
          <p:nvPr/>
        </p:nvSpPr>
        <p:spPr>
          <a:xfrm>
            <a:off x="4647982" y="1990034"/>
            <a:ext cx="698582" cy="184278"/>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59" name="TextBox 3"/>
          <p:cNvSpPr txBox="1"/>
          <p:nvPr/>
        </p:nvSpPr>
        <p:spPr>
          <a:xfrm>
            <a:off x="8143701" y="6421056"/>
            <a:ext cx="277802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0070C0"/>
                </a:solidFill>
              </a:defRPr>
            </a:lvl1pPr>
          </a:lstStyle>
          <a:p>
            <a:pPr/>
            <a:r>
              <a:t>= net income - dividends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65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8" grpId="1"/>
      <p:bldP build="whole" bldLvl="1" animBg="1" rev="0" advAuto="0" spid="659" grpId="2"/>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1" name="Title 1"/>
          <p:cNvSpPr txBox="1"/>
          <p:nvPr>
            <p:ph type="title"/>
          </p:nvPr>
        </p:nvSpPr>
        <p:spPr>
          <a:xfrm>
            <a:off x="581192" y="702155"/>
            <a:ext cx="11029616" cy="1188721"/>
          </a:xfrm>
          <a:prstGeom prst="rect">
            <a:avLst/>
          </a:prstGeom>
        </p:spPr>
        <p:txBody>
          <a:bodyPr/>
          <a:lstStyle>
            <a:lvl1pPr>
              <a:defRPr sz="3600">
                <a:latin typeface="+mj-lt"/>
                <a:ea typeface="+mj-ea"/>
                <a:cs typeface="+mj-cs"/>
                <a:sym typeface="Helvetica"/>
              </a:defRPr>
            </a:lvl1pPr>
          </a:lstStyle>
          <a:p>
            <a:pPr/>
            <a:r>
              <a:t>Five Classes of Accounts: Definition</a:t>
            </a:r>
          </a:p>
        </p:txBody>
      </p:sp>
      <p:sp>
        <p:nvSpPr>
          <p:cNvPr id="662" name="Slide Number Placeholder 4"/>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63" name="Content Placeholder 2"/>
          <p:cNvSpPr txBox="1"/>
          <p:nvPr>
            <p:ph type="body" idx="1"/>
          </p:nvPr>
        </p:nvSpPr>
        <p:spPr>
          <a:xfrm>
            <a:off x="581191" y="2048718"/>
            <a:ext cx="11029617" cy="3926632"/>
          </a:xfrm>
          <a:prstGeom prst="rect">
            <a:avLst/>
          </a:prstGeom>
        </p:spPr>
        <p:txBody>
          <a:bodyPr anchor="ctr"/>
          <a:lstStyle/>
          <a:p>
            <a:pPr marL="514350" indent="-514350">
              <a:spcBef>
                <a:spcPts val="700"/>
              </a:spcBef>
              <a:buAutoNum type="arabicPeriod" startAt="1"/>
              <a:defRPr sz="3200"/>
            </a:pPr>
            <a:r>
              <a:t>Assets</a:t>
            </a:r>
          </a:p>
          <a:p>
            <a:pPr marL="514350" indent="-514350">
              <a:spcBef>
                <a:spcPts val="700"/>
              </a:spcBef>
              <a:buAutoNum type="arabicPeriod" startAt="1"/>
              <a:defRPr sz="3200"/>
            </a:pPr>
            <a:r>
              <a:t>Liabilities</a:t>
            </a:r>
          </a:p>
          <a:p>
            <a:pPr marL="514350" indent="-514350">
              <a:spcBef>
                <a:spcPts val="700"/>
              </a:spcBef>
              <a:buAutoNum type="arabicPeriod" startAt="1"/>
              <a:defRPr sz="3200"/>
            </a:pPr>
            <a:r>
              <a:t>Equity</a:t>
            </a:r>
          </a:p>
          <a:p>
            <a:pPr marL="514350" indent="-514350">
              <a:spcBef>
                <a:spcPts val="700"/>
              </a:spcBef>
              <a:buAutoNum type="arabicPeriod" startAt="1"/>
              <a:defRPr sz="3200"/>
            </a:pPr>
            <a:r>
              <a:t>Revenues</a:t>
            </a:r>
          </a:p>
          <a:p>
            <a:pPr marL="514350" indent="-514350">
              <a:spcBef>
                <a:spcPts val="700"/>
              </a:spcBef>
              <a:buAutoNum type="arabicPeriod" startAt="1"/>
              <a:defRPr sz="3200"/>
            </a:pPr>
            <a:r>
              <a:t>Expenses</a:t>
            </a:r>
          </a:p>
        </p:txBody>
      </p:sp>
      <p:sp>
        <p:nvSpPr>
          <p:cNvPr id="664" name="Rectangle 5"/>
          <p:cNvSpPr/>
          <p:nvPr/>
        </p:nvSpPr>
        <p:spPr>
          <a:xfrm>
            <a:off x="4980877" y="2483929"/>
            <a:ext cx="5330284" cy="2348866"/>
          </a:xfrm>
          <a:prstGeom prst="rect">
            <a:avLst/>
          </a:prstGeom>
          <a:ln>
            <a:solidFill>
              <a:srgbClr val="7030A0"/>
            </a:solidFill>
          </a:ln>
          <a:extLst>
            <a:ext uri="{C572A759-6A51-4108-AA02-DFA0A04FC94B}">
              <ma14:wrappingTextBoxFlag xmlns:ma14="http://schemas.microsoft.com/office/mac/drawingml/2011/main" val="1"/>
            </a:ext>
          </a:extLst>
        </p:spPr>
        <p:txBody>
          <a:bodyPr lIns="45719" rIns="45719">
            <a:spAutoFit/>
          </a:bodyPr>
          <a:lstStyle/>
          <a:p>
            <a:pPr>
              <a:lnSpc>
                <a:spcPct val="150000"/>
              </a:lnSpc>
              <a:defRPr sz="2500"/>
            </a:pPr>
            <a:r>
              <a:t>____________</a:t>
            </a:r>
          </a:p>
          <a:p>
            <a:pPr marL="330200" indent="-228600">
              <a:spcBef>
                <a:spcPts val="600"/>
              </a:spcBef>
              <a:buSzPct val="100000"/>
              <a:buFont typeface="Arial"/>
              <a:buChar char="•"/>
            </a:pPr>
            <a:r>
              <a:t>Inflows or other enhancements of assets of an entity or settlements of its liabilities (or a combination of both) from delivering or producing goods, rendering services, or other activities that constitute the entity’s ongoing major or central operations</a:t>
            </a:r>
          </a:p>
        </p:txBody>
      </p:sp>
      <p:sp>
        <p:nvSpPr>
          <p:cNvPr id="665" name="Rectangle 7"/>
          <p:cNvSpPr/>
          <p:nvPr/>
        </p:nvSpPr>
        <p:spPr>
          <a:xfrm>
            <a:off x="4980876" y="4973134"/>
            <a:ext cx="5330285" cy="1155066"/>
          </a:xfrm>
          <a:prstGeom prst="rect">
            <a:avLst/>
          </a:prstGeom>
          <a:ln>
            <a:solidFill>
              <a:srgbClr val="7030A0"/>
            </a:solidFill>
          </a:ln>
          <a:extLst>
            <a:ext uri="{C572A759-6A51-4108-AA02-DFA0A04FC94B}">
              <ma14:wrappingTextBoxFlag xmlns:ma14="http://schemas.microsoft.com/office/mac/drawingml/2011/main" val="1"/>
            </a:ext>
          </a:extLst>
        </p:spPr>
        <p:txBody>
          <a:bodyPr lIns="45719" rIns="45719">
            <a:spAutoFit/>
          </a:bodyPr>
          <a:lstStyle/>
          <a:p>
            <a:pPr>
              <a:lnSpc>
                <a:spcPct val="150000"/>
              </a:lnSpc>
              <a:spcBef>
                <a:spcPts val="600"/>
              </a:spcBef>
            </a:pPr>
            <a:r>
              <a:t>__________________</a:t>
            </a:r>
          </a:p>
          <a:p>
            <a:pPr marL="330200" indent="-228600">
              <a:spcBef>
                <a:spcPts val="600"/>
              </a:spcBef>
              <a:buSzPct val="100000"/>
              <a:buFont typeface="Arial"/>
              <a:buChar char="•"/>
            </a:pPr>
            <a:r>
              <a:t>Cost associated with providing goods or services</a:t>
            </a:r>
          </a:p>
        </p:txBody>
      </p:sp>
      <p:sp>
        <p:nvSpPr>
          <p:cNvPr id="666" name="TextBox 11"/>
          <p:cNvSpPr txBox="1"/>
          <p:nvPr/>
        </p:nvSpPr>
        <p:spPr>
          <a:xfrm>
            <a:off x="5070206" y="4951705"/>
            <a:ext cx="220083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What are expenses?</a:t>
            </a:r>
          </a:p>
        </p:txBody>
      </p:sp>
      <p:sp>
        <p:nvSpPr>
          <p:cNvPr id="667" name="TextBox 9"/>
          <p:cNvSpPr txBox="1"/>
          <p:nvPr/>
        </p:nvSpPr>
        <p:spPr>
          <a:xfrm>
            <a:off x="4989271" y="2549464"/>
            <a:ext cx="216265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What are revenues?</a:t>
            </a:r>
          </a:p>
        </p:txBody>
      </p:sp>
      <p:sp>
        <p:nvSpPr>
          <p:cNvPr id="668" name="Rectangle 10"/>
          <p:cNvSpPr/>
          <p:nvPr/>
        </p:nvSpPr>
        <p:spPr>
          <a:xfrm>
            <a:off x="6016826" y="2587564"/>
            <a:ext cx="981162" cy="269241"/>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69" name="Rectangle 10"/>
          <p:cNvSpPr/>
          <p:nvPr/>
        </p:nvSpPr>
        <p:spPr>
          <a:xfrm>
            <a:off x="6093026" y="4989805"/>
            <a:ext cx="981162" cy="269241"/>
          </a:xfrm>
          <a:prstGeom prst="rect">
            <a:avLst/>
          </a:prstGeom>
          <a:solidFill>
            <a:srgbClr val="FFFFFF"/>
          </a:solidFill>
          <a:ln w="12700">
            <a:miter lim="400000"/>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66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66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8" grpId="1"/>
      <p:bldP build="whole" bldLvl="1" animBg="1" rev="0" advAuto="0" spid="669" grpId="2"/>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1" name="Title 1"/>
          <p:cNvSpPr txBox="1"/>
          <p:nvPr>
            <p:ph type="title"/>
          </p:nvPr>
        </p:nvSpPr>
        <p:spPr>
          <a:xfrm>
            <a:off x="581192" y="702155"/>
            <a:ext cx="11029616" cy="1188721"/>
          </a:xfrm>
          <a:prstGeom prst="rect">
            <a:avLst/>
          </a:prstGeom>
        </p:spPr>
        <p:txBody>
          <a:bodyPr/>
          <a:lstStyle>
            <a:lvl1pPr>
              <a:defRPr sz="3600">
                <a:latin typeface="+mj-lt"/>
                <a:ea typeface="+mj-ea"/>
                <a:cs typeface="+mj-cs"/>
                <a:sym typeface="Helvetica"/>
              </a:defRPr>
            </a:lvl1pPr>
          </a:lstStyle>
          <a:p>
            <a:pPr/>
            <a:r>
              <a:t>Five Classes of Accounts: Examples</a:t>
            </a:r>
          </a:p>
        </p:txBody>
      </p:sp>
      <p:sp>
        <p:nvSpPr>
          <p:cNvPr id="672" name="Content Placeholder 2"/>
          <p:cNvSpPr txBox="1"/>
          <p:nvPr>
            <p:ph type="body" idx="1"/>
          </p:nvPr>
        </p:nvSpPr>
        <p:spPr>
          <a:xfrm>
            <a:off x="581191" y="1890876"/>
            <a:ext cx="11029617" cy="4084474"/>
          </a:xfrm>
          <a:prstGeom prst="rect">
            <a:avLst/>
          </a:prstGeom>
        </p:spPr>
        <p:txBody>
          <a:bodyPr/>
          <a:lstStyle/>
          <a:p>
            <a:pPr marL="514350" indent="-514350">
              <a:buAutoNum type="arabicPeriod" startAt="1"/>
            </a:pPr>
            <a:r>
              <a:t>Assets</a:t>
            </a:r>
          </a:p>
          <a:p>
            <a:pPr marL="514350" indent="-514350">
              <a:buAutoNum type="arabicPeriod" startAt="1"/>
            </a:pPr>
            <a:r>
              <a:t>Liabilities</a:t>
            </a:r>
          </a:p>
          <a:p>
            <a:pPr marL="514350" indent="-514350">
              <a:buAutoNum type="arabicPeriod" startAt="1"/>
            </a:pPr>
            <a:r>
              <a:t>Equity</a:t>
            </a:r>
          </a:p>
          <a:p>
            <a:pPr marL="514350" indent="-514350">
              <a:buAutoNum type="arabicPeriod" startAt="1"/>
            </a:pPr>
            <a:r>
              <a:t>Revenues</a:t>
            </a:r>
          </a:p>
          <a:p>
            <a:pPr marL="514350" indent="-514350">
              <a:buAutoNum type="arabicPeriod" startAt="1"/>
            </a:pPr>
            <a:r>
              <a:t>Expenses</a:t>
            </a:r>
          </a:p>
        </p:txBody>
      </p:sp>
      <p:sp>
        <p:nvSpPr>
          <p:cNvPr id="673" name="Slide Number Placeholder 4"/>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674" name="Table 5"/>
          <p:cNvGraphicFramePr/>
          <p:nvPr/>
        </p:nvGraphicFramePr>
        <p:xfrm>
          <a:off x="3467101" y="1890876"/>
          <a:ext cx="8143707" cy="438912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990260"/>
                <a:gridCol w="989814"/>
                <a:gridCol w="3312390"/>
                <a:gridCol w="851242"/>
              </a:tblGrid>
              <a:tr h="365760">
                <a:tc>
                  <a:txBody>
                    <a:bodyPr/>
                    <a:lstStyle/>
                    <a:p>
                      <a:pPr algn="l" defTabSz="457200">
                        <a:spcBef>
                          <a:spcPts val="300"/>
                        </a:spcBef>
                        <a:defRPr sz="1800"/>
                      </a:pPr>
                      <a:r>
                        <a:t> Accounts Payable (AP)</a:t>
                      </a:r>
                    </a:p>
                  </a:txBody>
                  <a:tcPr marL="9525" marR="9525" marT="9525" marB="9525" anchor="ctr" anchorCtr="0" horzOverflow="overflow">
                    <a:lnL w="12700">
                      <a:solidFill>
                        <a:srgbClr val="000000"/>
                      </a:solidFill>
                    </a:lnL>
                    <a:lnT w="12700">
                      <a:solidFill>
                        <a:srgbClr val="000000"/>
                      </a:solidFill>
                    </a:lnT>
                    <a:solidFill>
                      <a:srgbClr val="EEE8F4"/>
                    </a:solidFill>
                  </a:tcPr>
                </a:tc>
                <a:tc>
                  <a:txBody>
                    <a:bodyPr/>
                    <a:lstStyle/>
                    <a:p>
                      <a:pPr algn="l" defTabSz="457200">
                        <a:spcBef>
                          <a:spcPts val="300"/>
                        </a:spcBef>
                        <a:defRPr sz="1800">
                          <a:latin typeface="+mn-lt"/>
                          <a:ea typeface="+mn-ea"/>
                          <a:cs typeface="+mn-cs"/>
                          <a:sym typeface="Calibri"/>
                        </a:defRPr>
                      </a:pPr>
                    </a:p>
                  </a:txBody>
                  <a:tcPr marL="9525" marR="9525" marT="9525" marB="9525" anchor="ctr" anchorCtr="0" horzOverflow="overflow">
                    <a:lnR w="12700">
                      <a:solidFill>
                        <a:srgbClr val="000000"/>
                      </a:solidFill>
                    </a:lnR>
                    <a:lnT w="12700">
                      <a:solidFill>
                        <a:srgbClr val="000000"/>
                      </a:solidFill>
                    </a:lnT>
                    <a:solidFill>
                      <a:srgbClr val="EEE8F4"/>
                    </a:solidFill>
                  </a:tcPr>
                </a:tc>
                <a:tc>
                  <a:txBody>
                    <a:bodyPr/>
                    <a:lstStyle/>
                    <a:p>
                      <a:pPr algn="l" defTabSz="457200">
                        <a:spcBef>
                          <a:spcPts val="300"/>
                        </a:spcBef>
                        <a:defRPr sz="1800"/>
                      </a:pPr>
                      <a:r>
                        <a:t> Land</a:t>
                      </a:r>
                    </a:p>
                  </a:txBody>
                  <a:tcPr marL="9525" marR="9525" marT="9525" marB="9525" anchor="ctr" anchorCtr="0" horzOverflow="overflow">
                    <a:lnL w="12700">
                      <a:solidFill>
                        <a:srgbClr val="000000"/>
                      </a:solidFill>
                    </a:lnL>
                    <a:lnT w="12700">
                      <a:solidFill>
                        <a:srgbClr val="000000"/>
                      </a:solidFill>
                    </a:lnT>
                    <a:solidFill>
                      <a:srgbClr val="EEE8F4"/>
                    </a:solidFill>
                  </a:tcPr>
                </a:tc>
                <a:tc>
                  <a:txBody>
                    <a:bodyPr/>
                    <a:lstStyle/>
                    <a:p>
                      <a:pPr algn="l" defTabSz="457200">
                        <a:spcBef>
                          <a:spcPts val="300"/>
                        </a:spcBef>
                        <a:defRPr sz="1800">
                          <a:latin typeface="+mn-lt"/>
                          <a:ea typeface="+mn-ea"/>
                          <a:cs typeface="+mn-cs"/>
                          <a:sym typeface="Calibri"/>
                        </a:defRPr>
                      </a:pPr>
                    </a:p>
                  </a:txBody>
                  <a:tcPr marL="9525" marR="9525" marT="9525" marB="9525" anchor="ctr" anchorCtr="0" horzOverflow="overflow">
                    <a:lnR w="12700">
                      <a:solidFill>
                        <a:srgbClr val="000000"/>
                      </a:solidFill>
                    </a:lnR>
                    <a:lnT w="12700">
                      <a:solidFill>
                        <a:srgbClr val="000000"/>
                      </a:solidFill>
                    </a:lnT>
                    <a:solidFill>
                      <a:srgbClr val="EEE8F4"/>
                    </a:solidFill>
                  </a:tcPr>
                </a:tc>
              </a:tr>
              <a:tr h="365760">
                <a:tc>
                  <a:txBody>
                    <a:bodyPr/>
                    <a:lstStyle/>
                    <a:p>
                      <a:pPr algn="l" defTabSz="457200">
                        <a:spcBef>
                          <a:spcPts val="300"/>
                        </a:spcBef>
                        <a:defRPr sz="1800"/>
                      </a:pPr>
                      <a:r>
                        <a:t> Accounts Receivable (AR)</a:t>
                      </a:r>
                    </a:p>
                  </a:txBody>
                  <a:tcPr marL="9525" marR="9525" marT="9525" marB="9525" anchor="ctr" anchorCtr="0" horzOverflow="overflow">
                    <a:lnL w="12700">
                      <a:solidFill>
                        <a:srgbClr val="000000"/>
                      </a:solidFill>
                    </a:lnL>
                    <a:solidFill>
                      <a:srgbClr val="EEE8F4"/>
                    </a:solidFill>
                  </a:tcPr>
                </a:tc>
                <a:tc>
                  <a:txBody>
                    <a:bodyPr/>
                    <a:lstStyle/>
                    <a:p>
                      <a:pPr algn="l" defTabSz="457200">
                        <a:spcBef>
                          <a:spcPts val="300"/>
                        </a:spcBef>
                        <a:defRPr sz="1800">
                          <a:latin typeface="+mn-lt"/>
                          <a:ea typeface="+mn-ea"/>
                          <a:cs typeface="+mn-cs"/>
                          <a:sym typeface="Calibri"/>
                        </a:defRPr>
                      </a:pPr>
                    </a:p>
                  </a:txBody>
                  <a:tcPr marL="9525" marR="9525" marT="9525" marB="9525" anchor="ctr" anchorCtr="0" horzOverflow="overflow">
                    <a:lnR w="12700">
                      <a:solidFill>
                        <a:srgbClr val="000000"/>
                      </a:solidFill>
                    </a:lnR>
                    <a:solidFill>
                      <a:srgbClr val="EEE8F4"/>
                    </a:solidFill>
                  </a:tcPr>
                </a:tc>
                <a:tc>
                  <a:txBody>
                    <a:bodyPr/>
                    <a:lstStyle/>
                    <a:p>
                      <a:pPr algn="l" defTabSz="457200">
                        <a:spcBef>
                          <a:spcPts val="300"/>
                        </a:spcBef>
                        <a:defRPr sz="1800"/>
                      </a:pPr>
                      <a:r>
                        <a:t> Notes Payable</a:t>
                      </a:r>
                    </a:p>
                  </a:txBody>
                  <a:tcPr marL="9525" marR="9525" marT="9525" marB="9525" anchor="ctr" anchorCtr="0" horzOverflow="overflow">
                    <a:lnL w="12700">
                      <a:solidFill>
                        <a:srgbClr val="000000"/>
                      </a:solidFill>
                    </a:lnL>
                    <a:solidFill>
                      <a:srgbClr val="EEE8F4"/>
                    </a:solidFill>
                  </a:tcPr>
                </a:tc>
                <a:tc>
                  <a:txBody>
                    <a:bodyPr/>
                    <a:lstStyle/>
                    <a:p>
                      <a:pPr algn="l" defTabSz="457200">
                        <a:spcBef>
                          <a:spcPts val="300"/>
                        </a:spcBef>
                        <a:defRPr sz="1800">
                          <a:latin typeface="+mn-lt"/>
                          <a:ea typeface="+mn-ea"/>
                          <a:cs typeface="+mn-cs"/>
                          <a:sym typeface="Calibri"/>
                        </a:defRPr>
                      </a:pPr>
                    </a:p>
                  </a:txBody>
                  <a:tcPr marL="9525" marR="9525" marT="9525" marB="9525" anchor="ctr" anchorCtr="0" horzOverflow="overflow">
                    <a:lnR w="12700">
                      <a:solidFill>
                        <a:srgbClr val="000000"/>
                      </a:solidFill>
                    </a:lnR>
                    <a:solidFill>
                      <a:srgbClr val="EEE8F4"/>
                    </a:solidFill>
                  </a:tcPr>
                </a:tc>
              </a:tr>
              <a:tr h="365760">
                <a:tc>
                  <a:txBody>
                    <a:bodyPr/>
                    <a:lstStyle/>
                    <a:p>
                      <a:pPr algn="l" defTabSz="457200">
                        <a:spcBef>
                          <a:spcPts val="300"/>
                        </a:spcBef>
                        <a:defRPr sz="1800"/>
                      </a:pPr>
                      <a:r>
                        <a:t> Bonds Payable</a:t>
                      </a:r>
                    </a:p>
                  </a:txBody>
                  <a:tcPr marL="9525" marR="9525" marT="9525" marB="9525" anchor="ctr" anchorCtr="0" horzOverflow="overflow">
                    <a:lnL w="12700">
                      <a:solidFill>
                        <a:srgbClr val="000000"/>
                      </a:solidFill>
                    </a:lnL>
                    <a:solidFill>
                      <a:srgbClr val="EEE8F4"/>
                    </a:solidFill>
                  </a:tcPr>
                </a:tc>
                <a:tc>
                  <a:txBody>
                    <a:bodyPr/>
                    <a:lstStyle/>
                    <a:p>
                      <a:pPr algn="l" defTabSz="457200">
                        <a:spcBef>
                          <a:spcPts val="300"/>
                        </a:spcBef>
                        <a:defRPr sz="1800">
                          <a:latin typeface="+mn-lt"/>
                          <a:ea typeface="+mn-ea"/>
                          <a:cs typeface="+mn-cs"/>
                          <a:sym typeface="Calibri"/>
                        </a:defRPr>
                      </a:pPr>
                    </a:p>
                  </a:txBody>
                  <a:tcPr marL="9525" marR="9525" marT="9525" marB="9525" anchor="ctr" anchorCtr="0" horzOverflow="overflow">
                    <a:lnR w="12700">
                      <a:solidFill>
                        <a:srgbClr val="000000"/>
                      </a:solidFill>
                    </a:lnR>
                    <a:solidFill>
                      <a:srgbClr val="EEE8F4"/>
                    </a:solidFill>
                  </a:tcPr>
                </a:tc>
                <a:tc>
                  <a:txBody>
                    <a:bodyPr/>
                    <a:lstStyle/>
                    <a:p>
                      <a:pPr algn="l" defTabSz="457200">
                        <a:spcBef>
                          <a:spcPts val="300"/>
                        </a:spcBef>
                        <a:defRPr sz="1800"/>
                      </a:pPr>
                      <a:r>
                        <a:t> Raw Material Expense</a:t>
                      </a:r>
                    </a:p>
                  </a:txBody>
                  <a:tcPr marL="9525" marR="9525" marT="9525" marB="9525" anchor="ctr" anchorCtr="0" horzOverflow="overflow">
                    <a:lnL w="12700">
                      <a:solidFill>
                        <a:srgbClr val="000000"/>
                      </a:solidFill>
                    </a:lnL>
                    <a:solidFill>
                      <a:srgbClr val="EEE8F4"/>
                    </a:solidFill>
                  </a:tcPr>
                </a:tc>
                <a:tc>
                  <a:txBody>
                    <a:bodyPr/>
                    <a:lstStyle/>
                    <a:p>
                      <a:pPr algn="l" defTabSz="457200">
                        <a:spcBef>
                          <a:spcPts val="300"/>
                        </a:spcBef>
                        <a:defRPr sz="1800">
                          <a:latin typeface="+mn-lt"/>
                          <a:ea typeface="+mn-ea"/>
                          <a:cs typeface="+mn-cs"/>
                          <a:sym typeface="Calibri"/>
                        </a:defRPr>
                      </a:pPr>
                    </a:p>
                  </a:txBody>
                  <a:tcPr marL="9525" marR="9525" marT="9525" marB="9525" anchor="ctr" anchorCtr="0" horzOverflow="overflow">
                    <a:lnR w="12700">
                      <a:solidFill>
                        <a:srgbClr val="000000"/>
                      </a:solidFill>
                    </a:lnR>
                    <a:solidFill>
                      <a:srgbClr val="EEE8F4"/>
                    </a:solidFill>
                  </a:tcPr>
                </a:tc>
              </a:tr>
              <a:tr h="365760">
                <a:tc>
                  <a:txBody>
                    <a:bodyPr/>
                    <a:lstStyle/>
                    <a:p>
                      <a:pPr algn="l" defTabSz="457200">
                        <a:spcBef>
                          <a:spcPts val="300"/>
                        </a:spcBef>
                        <a:defRPr sz="1800"/>
                      </a:pPr>
                      <a:r>
                        <a:t> Building</a:t>
                      </a:r>
                    </a:p>
                  </a:txBody>
                  <a:tcPr marL="9525" marR="9525" marT="9525" marB="9525" anchor="ctr" anchorCtr="0" horzOverflow="overflow">
                    <a:lnL w="12700">
                      <a:solidFill>
                        <a:srgbClr val="000000"/>
                      </a:solidFill>
                    </a:lnL>
                    <a:solidFill>
                      <a:srgbClr val="EEE8F4"/>
                    </a:solidFill>
                  </a:tcPr>
                </a:tc>
                <a:tc>
                  <a:txBody>
                    <a:bodyPr/>
                    <a:lstStyle/>
                    <a:p>
                      <a:pPr algn="l" defTabSz="457200">
                        <a:spcBef>
                          <a:spcPts val="300"/>
                        </a:spcBef>
                        <a:defRPr sz="1800">
                          <a:latin typeface="+mn-lt"/>
                          <a:ea typeface="+mn-ea"/>
                          <a:cs typeface="+mn-cs"/>
                          <a:sym typeface="Calibri"/>
                        </a:defRPr>
                      </a:pPr>
                    </a:p>
                  </a:txBody>
                  <a:tcPr marL="9525" marR="9525" marT="9525" marB="9525" anchor="ctr" anchorCtr="0" horzOverflow="overflow">
                    <a:lnR w="12700">
                      <a:solidFill>
                        <a:srgbClr val="000000"/>
                      </a:solidFill>
                    </a:lnR>
                    <a:solidFill>
                      <a:srgbClr val="EEE8F4"/>
                    </a:solidFill>
                  </a:tcPr>
                </a:tc>
                <a:tc>
                  <a:txBody>
                    <a:bodyPr/>
                    <a:lstStyle/>
                    <a:p>
                      <a:pPr algn="l" defTabSz="457200">
                        <a:spcBef>
                          <a:spcPts val="300"/>
                        </a:spcBef>
                        <a:defRPr sz="1800"/>
                      </a:pPr>
                      <a:r>
                        <a:t> Retained Earnings</a:t>
                      </a:r>
                    </a:p>
                  </a:txBody>
                  <a:tcPr marL="9525" marR="9525" marT="9525" marB="9525" anchor="ctr" anchorCtr="0" horzOverflow="overflow">
                    <a:lnL w="12700">
                      <a:solidFill>
                        <a:srgbClr val="000000"/>
                      </a:solidFill>
                    </a:lnL>
                    <a:solidFill>
                      <a:srgbClr val="EEE8F4"/>
                    </a:solidFill>
                  </a:tcPr>
                </a:tc>
                <a:tc>
                  <a:txBody>
                    <a:bodyPr/>
                    <a:lstStyle/>
                    <a:p>
                      <a:pPr algn="l" defTabSz="457200">
                        <a:spcBef>
                          <a:spcPts val="300"/>
                        </a:spcBef>
                        <a:defRPr sz="1800">
                          <a:latin typeface="+mn-lt"/>
                          <a:ea typeface="+mn-ea"/>
                          <a:cs typeface="+mn-cs"/>
                          <a:sym typeface="Calibri"/>
                        </a:defRPr>
                      </a:pPr>
                    </a:p>
                  </a:txBody>
                  <a:tcPr marL="9525" marR="9525" marT="9525" marB="9525" anchor="ctr" anchorCtr="0" horzOverflow="overflow">
                    <a:lnR w="12700">
                      <a:solidFill>
                        <a:srgbClr val="000000"/>
                      </a:solidFill>
                    </a:lnR>
                    <a:solidFill>
                      <a:srgbClr val="EEE8F4"/>
                    </a:solidFill>
                  </a:tcPr>
                </a:tc>
              </a:tr>
              <a:tr h="365760">
                <a:tc>
                  <a:txBody>
                    <a:bodyPr/>
                    <a:lstStyle/>
                    <a:p>
                      <a:pPr algn="l" defTabSz="457200">
                        <a:spcBef>
                          <a:spcPts val="300"/>
                        </a:spcBef>
                        <a:defRPr sz="1800"/>
                      </a:pPr>
                      <a:r>
                        <a:t> Cash</a:t>
                      </a:r>
                    </a:p>
                  </a:txBody>
                  <a:tcPr marL="9525" marR="9525" marT="9525" marB="9525" anchor="ctr" anchorCtr="0" horzOverflow="overflow">
                    <a:lnL w="12700">
                      <a:solidFill>
                        <a:srgbClr val="000000"/>
                      </a:solidFill>
                    </a:lnL>
                    <a:solidFill>
                      <a:srgbClr val="EEE8F4"/>
                    </a:solidFill>
                  </a:tcPr>
                </a:tc>
                <a:tc>
                  <a:txBody>
                    <a:bodyPr/>
                    <a:lstStyle/>
                    <a:p>
                      <a:pPr algn="l" defTabSz="457200">
                        <a:spcBef>
                          <a:spcPts val="300"/>
                        </a:spcBef>
                        <a:defRPr sz="1800">
                          <a:latin typeface="+mn-lt"/>
                          <a:ea typeface="+mn-ea"/>
                          <a:cs typeface="+mn-cs"/>
                          <a:sym typeface="Calibri"/>
                        </a:defRPr>
                      </a:pPr>
                    </a:p>
                  </a:txBody>
                  <a:tcPr marL="9525" marR="9525" marT="9525" marB="9525" anchor="ctr" anchorCtr="0" horzOverflow="overflow">
                    <a:lnR w="12700">
                      <a:solidFill>
                        <a:srgbClr val="000000"/>
                      </a:solidFill>
                    </a:lnR>
                    <a:solidFill>
                      <a:srgbClr val="EEE8F4"/>
                    </a:solidFill>
                  </a:tcPr>
                </a:tc>
                <a:tc>
                  <a:txBody>
                    <a:bodyPr/>
                    <a:lstStyle/>
                    <a:p>
                      <a:pPr algn="l" defTabSz="457200">
                        <a:spcBef>
                          <a:spcPts val="300"/>
                        </a:spcBef>
                        <a:defRPr sz="1800"/>
                      </a:pPr>
                      <a:r>
                        <a:t> Sales</a:t>
                      </a:r>
                    </a:p>
                  </a:txBody>
                  <a:tcPr marL="9525" marR="9525" marT="9525" marB="9525" anchor="ctr" anchorCtr="0" horzOverflow="overflow">
                    <a:lnL w="12700">
                      <a:solidFill>
                        <a:srgbClr val="000000"/>
                      </a:solidFill>
                    </a:lnL>
                    <a:solidFill>
                      <a:srgbClr val="EEE8F4"/>
                    </a:solidFill>
                  </a:tcPr>
                </a:tc>
                <a:tc>
                  <a:txBody>
                    <a:bodyPr/>
                    <a:lstStyle/>
                    <a:p>
                      <a:pPr algn="l" defTabSz="457200">
                        <a:spcBef>
                          <a:spcPts val="300"/>
                        </a:spcBef>
                        <a:defRPr sz="1800">
                          <a:latin typeface="+mn-lt"/>
                          <a:ea typeface="+mn-ea"/>
                          <a:cs typeface="+mn-cs"/>
                          <a:sym typeface="Calibri"/>
                        </a:defRPr>
                      </a:pPr>
                    </a:p>
                  </a:txBody>
                  <a:tcPr marL="9525" marR="9525" marT="9525" marB="9525" anchor="ctr" anchorCtr="0" horzOverflow="overflow">
                    <a:lnR w="12700">
                      <a:solidFill>
                        <a:srgbClr val="000000"/>
                      </a:solidFill>
                    </a:lnR>
                    <a:solidFill>
                      <a:srgbClr val="EEE8F4"/>
                    </a:solidFill>
                  </a:tcPr>
                </a:tc>
              </a:tr>
              <a:tr h="365760">
                <a:tc>
                  <a:txBody>
                    <a:bodyPr/>
                    <a:lstStyle/>
                    <a:p>
                      <a:pPr algn="l" defTabSz="457200">
                        <a:spcBef>
                          <a:spcPts val="300"/>
                        </a:spcBef>
                        <a:defRPr sz="1800"/>
                      </a:pPr>
                      <a:r>
                        <a:t> Common Stock</a:t>
                      </a:r>
                    </a:p>
                  </a:txBody>
                  <a:tcPr marL="9525" marR="9525" marT="9525" marB="9525" anchor="ctr" anchorCtr="0" horzOverflow="overflow">
                    <a:lnL w="12700">
                      <a:solidFill>
                        <a:srgbClr val="000000"/>
                      </a:solidFill>
                    </a:lnL>
                    <a:solidFill>
                      <a:srgbClr val="EEE8F4"/>
                    </a:solidFill>
                  </a:tcPr>
                </a:tc>
                <a:tc>
                  <a:txBody>
                    <a:bodyPr/>
                    <a:lstStyle/>
                    <a:p>
                      <a:pPr algn="l" defTabSz="457200">
                        <a:spcBef>
                          <a:spcPts val="300"/>
                        </a:spcBef>
                        <a:defRPr sz="1800">
                          <a:latin typeface="+mn-lt"/>
                          <a:ea typeface="+mn-ea"/>
                          <a:cs typeface="+mn-cs"/>
                          <a:sym typeface="Calibri"/>
                        </a:defRPr>
                      </a:pPr>
                    </a:p>
                  </a:txBody>
                  <a:tcPr marL="9525" marR="9525" marT="9525" marB="9525" anchor="ctr" anchorCtr="0" horzOverflow="overflow">
                    <a:lnR w="12700">
                      <a:solidFill>
                        <a:srgbClr val="000000"/>
                      </a:solidFill>
                    </a:lnR>
                    <a:solidFill>
                      <a:srgbClr val="EEE8F4"/>
                    </a:solidFill>
                  </a:tcPr>
                </a:tc>
                <a:tc>
                  <a:txBody>
                    <a:bodyPr/>
                    <a:lstStyle/>
                    <a:p>
                      <a:pPr algn="l" defTabSz="457200">
                        <a:spcBef>
                          <a:spcPts val="300"/>
                        </a:spcBef>
                        <a:defRPr sz="1800"/>
                      </a:pPr>
                      <a:r>
                        <a:t> Service Revenue</a:t>
                      </a:r>
                    </a:p>
                  </a:txBody>
                  <a:tcPr marL="9525" marR="9525" marT="9525" marB="9525" anchor="ctr" anchorCtr="0" horzOverflow="overflow">
                    <a:lnL w="12700">
                      <a:solidFill>
                        <a:srgbClr val="000000"/>
                      </a:solidFill>
                    </a:lnL>
                    <a:solidFill>
                      <a:srgbClr val="EEE8F4"/>
                    </a:solidFill>
                  </a:tcPr>
                </a:tc>
                <a:tc>
                  <a:txBody>
                    <a:bodyPr/>
                    <a:lstStyle/>
                    <a:p>
                      <a:pPr algn="l" defTabSz="457200">
                        <a:spcBef>
                          <a:spcPts val="300"/>
                        </a:spcBef>
                        <a:defRPr sz="1800">
                          <a:latin typeface="+mn-lt"/>
                          <a:ea typeface="+mn-ea"/>
                          <a:cs typeface="+mn-cs"/>
                          <a:sym typeface="Calibri"/>
                        </a:defRPr>
                      </a:pPr>
                    </a:p>
                  </a:txBody>
                  <a:tcPr marL="9525" marR="9525" marT="9525" marB="9525" anchor="ctr" anchorCtr="0" horzOverflow="overflow">
                    <a:lnR w="12700">
                      <a:solidFill>
                        <a:srgbClr val="000000"/>
                      </a:solidFill>
                    </a:lnR>
                    <a:solidFill>
                      <a:srgbClr val="EEE8F4"/>
                    </a:solidFill>
                  </a:tcPr>
                </a:tc>
              </a:tr>
              <a:tr h="365760">
                <a:tc>
                  <a:txBody>
                    <a:bodyPr/>
                    <a:lstStyle/>
                    <a:p>
                      <a:pPr algn="l" defTabSz="457200">
                        <a:spcBef>
                          <a:spcPts val="300"/>
                        </a:spcBef>
                        <a:defRPr sz="1800"/>
                      </a:pPr>
                      <a:r>
                        <a:t> Equipment</a:t>
                      </a:r>
                    </a:p>
                  </a:txBody>
                  <a:tcPr marL="9525" marR="9525" marT="9525" marB="9525" anchor="ctr" anchorCtr="0" horzOverflow="overflow">
                    <a:lnL w="12700">
                      <a:solidFill>
                        <a:srgbClr val="000000"/>
                      </a:solidFill>
                    </a:lnL>
                    <a:solidFill>
                      <a:srgbClr val="EEE8F4"/>
                    </a:solidFill>
                  </a:tcPr>
                </a:tc>
                <a:tc>
                  <a:txBody>
                    <a:bodyPr/>
                    <a:lstStyle/>
                    <a:p>
                      <a:pPr algn="l" defTabSz="457200">
                        <a:spcBef>
                          <a:spcPts val="300"/>
                        </a:spcBef>
                        <a:defRPr sz="1800">
                          <a:latin typeface="+mn-lt"/>
                          <a:ea typeface="+mn-ea"/>
                          <a:cs typeface="+mn-cs"/>
                          <a:sym typeface="Calibri"/>
                        </a:defRPr>
                      </a:pPr>
                    </a:p>
                  </a:txBody>
                  <a:tcPr marL="9525" marR="9525" marT="9525" marB="9525" anchor="ctr" anchorCtr="0" horzOverflow="overflow">
                    <a:lnR w="12700">
                      <a:solidFill>
                        <a:srgbClr val="000000"/>
                      </a:solidFill>
                    </a:lnR>
                    <a:solidFill>
                      <a:srgbClr val="EEE8F4"/>
                    </a:solidFill>
                  </a:tcPr>
                </a:tc>
                <a:tc>
                  <a:txBody>
                    <a:bodyPr/>
                    <a:lstStyle/>
                    <a:p>
                      <a:pPr algn="l" defTabSz="457200">
                        <a:spcBef>
                          <a:spcPts val="300"/>
                        </a:spcBef>
                        <a:defRPr sz="1800"/>
                      </a:pPr>
                      <a:r>
                        <a:t> Supplies</a:t>
                      </a:r>
                    </a:p>
                  </a:txBody>
                  <a:tcPr marL="9525" marR="9525" marT="9525" marB="9525" anchor="ctr" anchorCtr="0" horzOverflow="overflow">
                    <a:lnL w="12700">
                      <a:solidFill>
                        <a:srgbClr val="000000"/>
                      </a:solidFill>
                    </a:lnL>
                    <a:solidFill>
                      <a:srgbClr val="EEE8F4"/>
                    </a:solidFill>
                  </a:tcPr>
                </a:tc>
                <a:tc>
                  <a:txBody>
                    <a:bodyPr/>
                    <a:lstStyle/>
                    <a:p>
                      <a:pPr algn="l" defTabSz="457200">
                        <a:spcBef>
                          <a:spcPts val="300"/>
                        </a:spcBef>
                        <a:defRPr sz="1800">
                          <a:latin typeface="+mn-lt"/>
                          <a:ea typeface="+mn-ea"/>
                          <a:cs typeface="+mn-cs"/>
                          <a:sym typeface="Calibri"/>
                        </a:defRPr>
                      </a:pPr>
                    </a:p>
                  </a:txBody>
                  <a:tcPr marL="9525" marR="9525" marT="9525" marB="9525" anchor="ctr" anchorCtr="0" horzOverflow="overflow">
                    <a:lnR w="12700">
                      <a:solidFill>
                        <a:srgbClr val="000000"/>
                      </a:solidFill>
                    </a:lnR>
                    <a:solidFill>
                      <a:srgbClr val="EEE8F4"/>
                    </a:solidFill>
                  </a:tcPr>
                </a:tc>
              </a:tr>
              <a:tr h="365760">
                <a:tc>
                  <a:txBody>
                    <a:bodyPr/>
                    <a:lstStyle/>
                    <a:p>
                      <a:pPr algn="l" defTabSz="457200">
                        <a:spcBef>
                          <a:spcPts val="300"/>
                        </a:spcBef>
                        <a:defRPr sz="1800"/>
                      </a:pPr>
                      <a:r>
                        <a:t> Fees Earned</a:t>
                      </a:r>
                    </a:p>
                  </a:txBody>
                  <a:tcPr marL="9525" marR="9525" marT="9525" marB="9525" anchor="ctr" anchorCtr="0" horzOverflow="overflow">
                    <a:lnL w="12700">
                      <a:solidFill>
                        <a:srgbClr val="000000"/>
                      </a:solidFill>
                    </a:lnL>
                    <a:solidFill>
                      <a:srgbClr val="EEE8F4"/>
                    </a:solidFill>
                  </a:tcPr>
                </a:tc>
                <a:tc>
                  <a:txBody>
                    <a:bodyPr/>
                    <a:lstStyle/>
                    <a:p>
                      <a:pPr algn="l" defTabSz="457200">
                        <a:spcBef>
                          <a:spcPts val="300"/>
                        </a:spcBef>
                        <a:defRPr sz="1800">
                          <a:latin typeface="+mn-lt"/>
                          <a:ea typeface="+mn-ea"/>
                          <a:cs typeface="+mn-cs"/>
                          <a:sym typeface="Calibri"/>
                        </a:defRPr>
                      </a:pPr>
                    </a:p>
                  </a:txBody>
                  <a:tcPr marL="9525" marR="9525" marT="9525" marB="9525" anchor="ctr" anchorCtr="0" horzOverflow="overflow">
                    <a:lnR w="12700">
                      <a:solidFill>
                        <a:srgbClr val="000000"/>
                      </a:solidFill>
                    </a:lnR>
                    <a:solidFill>
                      <a:srgbClr val="EEE8F4"/>
                    </a:solidFill>
                  </a:tcPr>
                </a:tc>
                <a:tc>
                  <a:txBody>
                    <a:bodyPr/>
                    <a:lstStyle/>
                    <a:p>
                      <a:pPr algn="l" defTabSz="457200">
                        <a:spcBef>
                          <a:spcPts val="300"/>
                        </a:spcBef>
                        <a:defRPr sz="1800"/>
                      </a:pPr>
                      <a:r>
                        <a:t> Unearned Revenue</a:t>
                      </a:r>
                    </a:p>
                  </a:txBody>
                  <a:tcPr marL="9525" marR="9525" marT="9525" marB="9525" anchor="ctr" anchorCtr="0" horzOverflow="overflow">
                    <a:lnL w="12700">
                      <a:solidFill>
                        <a:srgbClr val="000000"/>
                      </a:solidFill>
                    </a:lnL>
                    <a:solidFill>
                      <a:srgbClr val="EEE8F4"/>
                    </a:solidFill>
                  </a:tcPr>
                </a:tc>
                <a:tc>
                  <a:txBody>
                    <a:bodyPr/>
                    <a:lstStyle/>
                    <a:p>
                      <a:pPr algn="l" defTabSz="457200">
                        <a:spcBef>
                          <a:spcPts val="300"/>
                        </a:spcBef>
                        <a:defRPr sz="1800">
                          <a:latin typeface="+mn-lt"/>
                          <a:ea typeface="+mn-ea"/>
                          <a:cs typeface="+mn-cs"/>
                          <a:sym typeface="Calibri"/>
                        </a:defRPr>
                      </a:pPr>
                    </a:p>
                  </a:txBody>
                  <a:tcPr marL="9525" marR="9525" marT="9525" marB="9525" anchor="ctr" anchorCtr="0" horzOverflow="overflow">
                    <a:lnR w="12700">
                      <a:solidFill>
                        <a:srgbClr val="000000"/>
                      </a:solidFill>
                    </a:lnR>
                    <a:solidFill>
                      <a:srgbClr val="EEE8F4"/>
                    </a:solidFill>
                  </a:tcPr>
                </a:tc>
              </a:tr>
              <a:tr h="365760">
                <a:tc>
                  <a:txBody>
                    <a:bodyPr/>
                    <a:lstStyle/>
                    <a:p>
                      <a:pPr algn="l" defTabSz="457200">
                        <a:spcBef>
                          <a:spcPts val="300"/>
                        </a:spcBef>
                        <a:defRPr sz="1800"/>
                      </a:pPr>
                      <a:r>
                        <a:t> Prepaid Insurance</a:t>
                      </a:r>
                    </a:p>
                  </a:txBody>
                  <a:tcPr marL="9525" marR="9525" marT="9525" marB="9525" anchor="ctr" anchorCtr="0" horzOverflow="overflow">
                    <a:lnL w="12700">
                      <a:solidFill>
                        <a:srgbClr val="000000"/>
                      </a:solidFill>
                    </a:lnL>
                    <a:solidFill>
                      <a:srgbClr val="EEE8F4"/>
                    </a:solidFill>
                  </a:tcPr>
                </a:tc>
                <a:tc>
                  <a:txBody>
                    <a:bodyPr/>
                    <a:lstStyle/>
                    <a:p>
                      <a:pPr algn="l" defTabSz="457200">
                        <a:spcBef>
                          <a:spcPts val="300"/>
                        </a:spcBef>
                        <a:defRPr sz="1800">
                          <a:latin typeface="+mn-lt"/>
                          <a:ea typeface="+mn-ea"/>
                          <a:cs typeface="+mn-cs"/>
                          <a:sym typeface="Calibri"/>
                        </a:defRPr>
                      </a:pPr>
                    </a:p>
                  </a:txBody>
                  <a:tcPr marL="9525" marR="9525" marT="9525" marB="9525" anchor="ctr" anchorCtr="0" horzOverflow="overflow">
                    <a:lnR w="12700">
                      <a:solidFill>
                        <a:srgbClr val="000000"/>
                      </a:solidFill>
                    </a:lnR>
                    <a:solidFill>
                      <a:srgbClr val="EEE8F4"/>
                    </a:solidFill>
                  </a:tcPr>
                </a:tc>
                <a:tc>
                  <a:txBody>
                    <a:bodyPr/>
                    <a:lstStyle/>
                    <a:p>
                      <a:pPr algn="l" defTabSz="457200">
                        <a:spcBef>
                          <a:spcPts val="300"/>
                        </a:spcBef>
                        <a:defRPr sz="1800"/>
                      </a:pPr>
                      <a:r>
                        <a:t> Utility</a:t>
                      </a:r>
                    </a:p>
                  </a:txBody>
                  <a:tcPr marL="9525" marR="9525" marT="9525" marB="9525" anchor="ctr" anchorCtr="0" horzOverflow="overflow">
                    <a:lnL w="12700">
                      <a:solidFill>
                        <a:srgbClr val="000000"/>
                      </a:solidFill>
                    </a:lnL>
                    <a:solidFill>
                      <a:srgbClr val="EEE8F4"/>
                    </a:solidFill>
                  </a:tcPr>
                </a:tc>
                <a:tc>
                  <a:txBody>
                    <a:bodyPr/>
                    <a:lstStyle/>
                    <a:p>
                      <a:pPr algn="l" defTabSz="457200">
                        <a:spcBef>
                          <a:spcPts val="300"/>
                        </a:spcBef>
                        <a:defRPr sz="1800">
                          <a:latin typeface="+mn-lt"/>
                          <a:ea typeface="+mn-ea"/>
                          <a:cs typeface="+mn-cs"/>
                          <a:sym typeface="Calibri"/>
                        </a:defRPr>
                      </a:pPr>
                    </a:p>
                  </a:txBody>
                  <a:tcPr marL="9525" marR="9525" marT="9525" marB="9525" anchor="ctr" anchorCtr="0" horzOverflow="overflow">
                    <a:lnR w="12700">
                      <a:solidFill>
                        <a:srgbClr val="000000"/>
                      </a:solidFill>
                    </a:lnR>
                    <a:solidFill>
                      <a:srgbClr val="EEE8F4"/>
                    </a:solidFill>
                  </a:tcPr>
                </a:tc>
              </a:tr>
              <a:tr h="365760">
                <a:tc>
                  <a:txBody>
                    <a:bodyPr/>
                    <a:lstStyle/>
                    <a:p>
                      <a:pPr algn="l" defTabSz="457200">
                        <a:spcBef>
                          <a:spcPts val="300"/>
                        </a:spcBef>
                        <a:defRPr sz="1800"/>
                      </a:pPr>
                      <a:r>
                        <a:t> Interest payable</a:t>
                      </a:r>
                    </a:p>
                  </a:txBody>
                  <a:tcPr marL="9525" marR="9525" marT="9525" marB="9525" anchor="ctr" anchorCtr="0" horzOverflow="overflow">
                    <a:lnL w="12700">
                      <a:solidFill>
                        <a:srgbClr val="000000"/>
                      </a:solidFill>
                    </a:lnL>
                    <a:solidFill>
                      <a:srgbClr val="EEE8F4"/>
                    </a:solidFill>
                  </a:tcPr>
                </a:tc>
                <a:tc>
                  <a:txBody>
                    <a:bodyPr/>
                    <a:lstStyle/>
                    <a:p>
                      <a:pPr algn="l" defTabSz="457200">
                        <a:spcBef>
                          <a:spcPts val="300"/>
                        </a:spcBef>
                        <a:defRPr sz="1800">
                          <a:latin typeface="+mn-lt"/>
                          <a:ea typeface="+mn-ea"/>
                          <a:cs typeface="+mn-cs"/>
                          <a:sym typeface="Calibri"/>
                        </a:defRPr>
                      </a:pPr>
                    </a:p>
                  </a:txBody>
                  <a:tcPr marL="9525" marR="9525" marT="9525" marB="9525" anchor="ctr" anchorCtr="0" horzOverflow="overflow">
                    <a:lnR w="12700">
                      <a:solidFill>
                        <a:srgbClr val="000000"/>
                      </a:solidFill>
                    </a:lnR>
                    <a:solidFill>
                      <a:srgbClr val="EEE8F4"/>
                    </a:solidFill>
                  </a:tcPr>
                </a:tc>
                <a:tc>
                  <a:txBody>
                    <a:bodyPr/>
                    <a:lstStyle/>
                    <a:p>
                      <a:pPr algn="l" defTabSz="457200">
                        <a:spcBef>
                          <a:spcPts val="300"/>
                        </a:spcBef>
                        <a:defRPr sz="1800"/>
                      </a:pPr>
                      <a:r>
                        <a:t> Wage Payable</a:t>
                      </a:r>
                    </a:p>
                  </a:txBody>
                  <a:tcPr marL="9525" marR="9525" marT="9525" marB="9525" anchor="ctr" anchorCtr="0" horzOverflow="overflow">
                    <a:lnL w="12700">
                      <a:solidFill>
                        <a:srgbClr val="000000"/>
                      </a:solidFill>
                    </a:lnL>
                    <a:solidFill>
                      <a:srgbClr val="EEE8F4"/>
                    </a:solidFill>
                  </a:tcPr>
                </a:tc>
                <a:tc>
                  <a:txBody>
                    <a:bodyPr/>
                    <a:lstStyle/>
                    <a:p>
                      <a:pPr algn="l" defTabSz="457200">
                        <a:spcBef>
                          <a:spcPts val="300"/>
                        </a:spcBef>
                        <a:defRPr sz="1800">
                          <a:latin typeface="+mn-lt"/>
                          <a:ea typeface="+mn-ea"/>
                          <a:cs typeface="+mn-cs"/>
                          <a:sym typeface="Calibri"/>
                        </a:defRPr>
                      </a:pPr>
                    </a:p>
                  </a:txBody>
                  <a:tcPr marL="9525" marR="9525" marT="9525" marB="9525" anchor="ctr" anchorCtr="0" horzOverflow="overflow">
                    <a:lnR w="12700">
                      <a:solidFill>
                        <a:srgbClr val="000000"/>
                      </a:solidFill>
                    </a:lnR>
                    <a:solidFill>
                      <a:srgbClr val="EEE8F4"/>
                    </a:solidFill>
                  </a:tcPr>
                </a:tc>
              </a:tr>
              <a:tr h="365760">
                <a:tc>
                  <a:txBody>
                    <a:bodyPr/>
                    <a:lstStyle/>
                    <a:p>
                      <a:pPr algn="l" defTabSz="457200">
                        <a:spcBef>
                          <a:spcPts val="300"/>
                        </a:spcBef>
                        <a:defRPr sz="1800"/>
                      </a:pPr>
                      <a:r>
                        <a:t> Interest expense</a:t>
                      </a:r>
                    </a:p>
                  </a:txBody>
                  <a:tcPr marL="9525" marR="9525" marT="9525" marB="9525" anchor="ctr" anchorCtr="0" horzOverflow="overflow">
                    <a:lnL w="12700">
                      <a:solidFill>
                        <a:srgbClr val="000000"/>
                      </a:solidFill>
                    </a:lnL>
                    <a:solidFill>
                      <a:srgbClr val="EEE8F4"/>
                    </a:solidFill>
                  </a:tcPr>
                </a:tc>
                <a:tc>
                  <a:txBody>
                    <a:bodyPr/>
                    <a:lstStyle/>
                    <a:p>
                      <a:pPr algn="l" defTabSz="457200">
                        <a:spcBef>
                          <a:spcPts val="300"/>
                        </a:spcBef>
                        <a:defRPr sz="1800">
                          <a:latin typeface="+mn-lt"/>
                          <a:ea typeface="+mn-ea"/>
                          <a:cs typeface="+mn-cs"/>
                          <a:sym typeface="Calibri"/>
                        </a:defRPr>
                      </a:pPr>
                    </a:p>
                  </a:txBody>
                  <a:tcPr marL="9525" marR="9525" marT="9525" marB="9525" anchor="ctr" anchorCtr="0" horzOverflow="overflow">
                    <a:lnR w="12700">
                      <a:solidFill>
                        <a:srgbClr val="000000"/>
                      </a:solidFill>
                    </a:lnR>
                    <a:solidFill>
                      <a:srgbClr val="EEE8F4"/>
                    </a:solidFill>
                  </a:tcPr>
                </a:tc>
                <a:tc>
                  <a:txBody>
                    <a:bodyPr/>
                    <a:lstStyle/>
                    <a:p>
                      <a:pPr algn="l" defTabSz="457200">
                        <a:spcBef>
                          <a:spcPts val="300"/>
                        </a:spcBef>
                        <a:defRPr sz="1800"/>
                      </a:pPr>
                      <a:r>
                        <a:t> Wage Expense</a:t>
                      </a:r>
                    </a:p>
                  </a:txBody>
                  <a:tcPr marL="9525" marR="9525" marT="9525" marB="9525" anchor="ctr" anchorCtr="0" horzOverflow="overflow">
                    <a:lnL w="12700">
                      <a:solidFill>
                        <a:srgbClr val="000000"/>
                      </a:solidFill>
                    </a:lnL>
                    <a:solidFill>
                      <a:srgbClr val="EEE8F4"/>
                    </a:solidFill>
                  </a:tcPr>
                </a:tc>
                <a:tc>
                  <a:txBody>
                    <a:bodyPr/>
                    <a:lstStyle/>
                    <a:p>
                      <a:pPr algn="l" defTabSz="457200">
                        <a:spcBef>
                          <a:spcPts val="300"/>
                        </a:spcBef>
                        <a:defRPr sz="1800">
                          <a:latin typeface="+mn-lt"/>
                          <a:ea typeface="+mn-ea"/>
                          <a:cs typeface="+mn-cs"/>
                          <a:sym typeface="Calibri"/>
                        </a:defRPr>
                      </a:pPr>
                    </a:p>
                  </a:txBody>
                  <a:tcPr marL="9525" marR="9525" marT="9525" marB="9525" anchor="ctr" anchorCtr="0" horzOverflow="overflow">
                    <a:lnR w="12700">
                      <a:solidFill>
                        <a:srgbClr val="000000"/>
                      </a:solidFill>
                    </a:lnR>
                    <a:solidFill>
                      <a:srgbClr val="EEE8F4"/>
                    </a:solidFill>
                  </a:tcPr>
                </a:tc>
              </a:tr>
              <a:tr h="365760">
                <a:tc>
                  <a:txBody>
                    <a:bodyPr/>
                    <a:lstStyle/>
                    <a:p>
                      <a:pPr algn="l" defTabSz="457200">
                        <a:spcBef>
                          <a:spcPts val="300"/>
                        </a:spcBef>
                        <a:defRPr sz="1800"/>
                      </a:pPr>
                      <a:r>
                        <a:t> Inventory</a:t>
                      </a:r>
                    </a:p>
                  </a:txBody>
                  <a:tcPr marL="9525" marR="9525" marT="9525" marB="9525" anchor="ctr" anchorCtr="0" horzOverflow="overflow">
                    <a:lnL w="12700">
                      <a:solidFill>
                        <a:srgbClr val="000000"/>
                      </a:solidFill>
                    </a:lnL>
                    <a:lnB w="12700">
                      <a:solidFill>
                        <a:srgbClr val="000000"/>
                      </a:solidFill>
                    </a:lnB>
                    <a:solidFill>
                      <a:srgbClr val="EEE8F4"/>
                    </a:solidFill>
                  </a:tcPr>
                </a:tc>
                <a:tc>
                  <a:txBody>
                    <a:bodyPr/>
                    <a:lstStyle/>
                    <a:p>
                      <a:pPr algn="l" defTabSz="457200">
                        <a:spcBef>
                          <a:spcPts val="300"/>
                        </a:spcBef>
                        <a:defRPr sz="1800">
                          <a:latin typeface="+mn-lt"/>
                          <a:ea typeface="+mn-ea"/>
                          <a:cs typeface="+mn-cs"/>
                          <a:sym typeface="Calibri"/>
                        </a:defRPr>
                      </a:pPr>
                    </a:p>
                  </a:txBody>
                  <a:tcPr marL="9525" marR="9525" marT="9525" marB="9525" anchor="ctr" anchorCtr="0" horzOverflow="overflow">
                    <a:lnR w="12700">
                      <a:solidFill>
                        <a:srgbClr val="000000"/>
                      </a:solidFill>
                    </a:lnR>
                    <a:lnB w="12700">
                      <a:solidFill>
                        <a:srgbClr val="000000"/>
                      </a:solidFill>
                    </a:lnB>
                    <a:solidFill>
                      <a:srgbClr val="EEE8F4"/>
                    </a:solidFill>
                  </a:tcPr>
                </a:tc>
                <a:tc>
                  <a:txBody>
                    <a:bodyPr/>
                    <a:lstStyle/>
                    <a:p>
                      <a:pPr algn="l" defTabSz="457200">
                        <a:spcBef>
                          <a:spcPts val="300"/>
                        </a:spcBef>
                        <a:defRPr sz="1800"/>
                      </a:pPr>
                      <a:r>
                        <a:t> Warranty Liability</a:t>
                      </a:r>
                    </a:p>
                  </a:txBody>
                  <a:tcPr marL="9525" marR="9525" marT="9525" marB="9525" anchor="ctr" anchorCtr="0" horzOverflow="overflow">
                    <a:lnL w="12700">
                      <a:solidFill>
                        <a:srgbClr val="000000"/>
                      </a:solidFill>
                    </a:lnL>
                    <a:lnB w="12700">
                      <a:solidFill>
                        <a:srgbClr val="000000"/>
                      </a:solidFill>
                    </a:lnB>
                    <a:solidFill>
                      <a:srgbClr val="EEE8F4"/>
                    </a:solidFill>
                  </a:tcPr>
                </a:tc>
                <a:tc>
                  <a:txBody>
                    <a:bodyPr/>
                    <a:lstStyle/>
                    <a:p>
                      <a:pPr algn="l" defTabSz="457200">
                        <a:spcBef>
                          <a:spcPts val="300"/>
                        </a:spcBef>
                        <a:defRPr sz="1800">
                          <a:latin typeface="+mn-lt"/>
                          <a:ea typeface="+mn-ea"/>
                          <a:cs typeface="+mn-cs"/>
                          <a:sym typeface="Calibri"/>
                        </a:defRPr>
                      </a:pPr>
                    </a:p>
                  </a:txBody>
                  <a:tcPr marL="9525" marR="9525" marT="9525" marB="9525" anchor="ctr" anchorCtr="0" horzOverflow="overflow">
                    <a:lnR w="12700">
                      <a:solidFill>
                        <a:srgbClr val="000000"/>
                      </a:solidFill>
                    </a:lnR>
                    <a:lnB w="12700">
                      <a:solidFill>
                        <a:srgbClr val="000000"/>
                      </a:solidFill>
                    </a:lnB>
                    <a:solidFill>
                      <a:srgbClr val="EEE8F4"/>
                    </a:solidFill>
                  </a:tcPr>
                </a:tc>
              </a:tr>
            </a:tbl>
          </a:graphicData>
        </a:graphic>
      </p:graphicFrame>
      <p:sp>
        <p:nvSpPr>
          <p:cNvPr id="675" name="Straight Connector 6"/>
          <p:cNvSpPr/>
          <p:nvPr/>
        </p:nvSpPr>
        <p:spPr>
          <a:xfrm flipH="1">
            <a:off x="7437825" y="1898309"/>
            <a:ext cx="1" cy="4381687"/>
          </a:xfrm>
          <a:prstGeom prst="line">
            <a:avLst/>
          </a:prstGeom>
          <a:ln w="28575" cap="rnd">
            <a:solidFill>
              <a:srgbClr val="000000"/>
            </a:solidFill>
          </a:ln>
        </p:spPr>
        <p:txBody>
          <a:bodyPr lIns="45719" rIns="45719"/>
          <a:lstStyle/>
          <a:p>
            <a:pPr/>
          </a:p>
        </p:txBody>
      </p:sp>
      <p:sp>
        <p:nvSpPr>
          <p:cNvPr id="676" name="TextBox 3"/>
          <p:cNvSpPr txBox="1"/>
          <p:nvPr/>
        </p:nvSpPr>
        <p:spPr>
          <a:xfrm>
            <a:off x="6867147" y="1905192"/>
            <a:ext cx="23127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0070C0"/>
                </a:solidFill>
                <a:latin typeface="+mj-lt"/>
                <a:ea typeface="+mj-ea"/>
                <a:cs typeface="+mj-cs"/>
                <a:sym typeface="Helvetica"/>
              </a:defRPr>
            </a:lvl1pPr>
          </a:lstStyle>
          <a:p>
            <a:pPr/>
            <a:r>
              <a:t>2</a:t>
            </a:r>
          </a:p>
        </p:txBody>
      </p:sp>
      <p:sp>
        <p:nvSpPr>
          <p:cNvPr id="677" name="TextBox 7"/>
          <p:cNvSpPr txBox="1"/>
          <p:nvPr/>
        </p:nvSpPr>
        <p:spPr>
          <a:xfrm>
            <a:off x="6868715" y="2293266"/>
            <a:ext cx="23127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0070C0"/>
                </a:solidFill>
                <a:latin typeface="+mj-lt"/>
                <a:ea typeface="+mj-ea"/>
                <a:cs typeface="+mj-cs"/>
                <a:sym typeface="Helvetica"/>
              </a:defRPr>
            </a:lvl1pPr>
          </a:lstStyle>
          <a:p>
            <a:pPr/>
            <a:r>
              <a:t>1</a:t>
            </a:r>
          </a:p>
        </p:txBody>
      </p:sp>
      <p:sp>
        <p:nvSpPr>
          <p:cNvPr id="678" name="TextBox 8"/>
          <p:cNvSpPr txBox="1"/>
          <p:nvPr/>
        </p:nvSpPr>
        <p:spPr>
          <a:xfrm>
            <a:off x="6867147" y="2670032"/>
            <a:ext cx="23127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0070C0"/>
                </a:solidFill>
                <a:latin typeface="+mj-lt"/>
                <a:ea typeface="+mj-ea"/>
                <a:cs typeface="+mj-cs"/>
                <a:sym typeface="Helvetica"/>
              </a:defRPr>
            </a:lvl1pPr>
          </a:lstStyle>
          <a:p>
            <a:pPr/>
            <a:r>
              <a:t>2</a:t>
            </a:r>
          </a:p>
        </p:txBody>
      </p:sp>
      <p:sp>
        <p:nvSpPr>
          <p:cNvPr id="679" name="TextBox 9"/>
          <p:cNvSpPr txBox="1"/>
          <p:nvPr/>
        </p:nvSpPr>
        <p:spPr>
          <a:xfrm>
            <a:off x="6867146" y="3000606"/>
            <a:ext cx="23127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0070C0"/>
                </a:solidFill>
                <a:latin typeface="+mj-lt"/>
                <a:ea typeface="+mj-ea"/>
                <a:cs typeface="+mj-cs"/>
                <a:sym typeface="Helvetica"/>
              </a:defRPr>
            </a:lvl1pPr>
          </a:lstStyle>
          <a:p>
            <a:pPr/>
            <a:r>
              <a:t>1</a:t>
            </a:r>
          </a:p>
        </p:txBody>
      </p:sp>
      <p:sp>
        <p:nvSpPr>
          <p:cNvPr id="680" name="TextBox 10"/>
          <p:cNvSpPr txBox="1"/>
          <p:nvPr/>
        </p:nvSpPr>
        <p:spPr>
          <a:xfrm>
            <a:off x="6863515" y="3358413"/>
            <a:ext cx="23127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0070C0"/>
                </a:solidFill>
                <a:latin typeface="+mj-lt"/>
                <a:ea typeface="+mj-ea"/>
                <a:cs typeface="+mj-cs"/>
                <a:sym typeface="Helvetica"/>
              </a:defRPr>
            </a:lvl1pPr>
          </a:lstStyle>
          <a:p>
            <a:pPr/>
            <a:r>
              <a:t>1</a:t>
            </a:r>
          </a:p>
        </p:txBody>
      </p:sp>
      <p:sp>
        <p:nvSpPr>
          <p:cNvPr id="681" name="TextBox 11"/>
          <p:cNvSpPr txBox="1"/>
          <p:nvPr/>
        </p:nvSpPr>
        <p:spPr>
          <a:xfrm>
            <a:off x="6862242" y="3730419"/>
            <a:ext cx="23127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a:solidFill>
                  <a:srgbClr val="0070C0"/>
                </a:solidFill>
                <a:latin typeface="+mj-lt"/>
                <a:ea typeface="+mj-ea"/>
                <a:cs typeface="+mj-cs"/>
                <a:sym typeface="Helvetica"/>
              </a:defRPr>
            </a:lvl1pPr>
          </a:lstStyle>
          <a:p>
            <a:pPr/>
            <a:r>
              <a:t>3</a:t>
            </a:r>
          </a:p>
        </p:txBody>
      </p:sp>
      <p:sp>
        <p:nvSpPr>
          <p:cNvPr id="682" name="TextBox 12"/>
          <p:cNvSpPr txBox="1"/>
          <p:nvPr/>
        </p:nvSpPr>
        <p:spPr>
          <a:xfrm>
            <a:off x="6862242" y="4108603"/>
            <a:ext cx="23127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a:solidFill>
                  <a:srgbClr val="0070C0"/>
                </a:solidFill>
                <a:latin typeface="+mj-lt"/>
                <a:ea typeface="+mj-ea"/>
                <a:cs typeface="+mj-cs"/>
                <a:sym typeface="Helvetica"/>
              </a:defRPr>
            </a:lvl1pPr>
          </a:lstStyle>
          <a:p>
            <a:pPr/>
            <a:r>
              <a:t>1</a:t>
            </a:r>
          </a:p>
        </p:txBody>
      </p:sp>
      <p:sp>
        <p:nvSpPr>
          <p:cNvPr id="683" name="TextBox 13"/>
          <p:cNvSpPr txBox="1"/>
          <p:nvPr/>
        </p:nvSpPr>
        <p:spPr>
          <a:xfrm>
            <a:off x="6862242" y="4486785"/>
            <a:ext cx="23127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a:solidFill>
                  <a:srgbClr val="0070C0"/>
                </a:solidFill>
                <a:latin typeface="+mj-lt"/>
                <a:ea typeface="+mj-ea"/>
                <a:cs typeface="+mj-cs"/>
                <a:sym typeface="Helvetica"/>
              </a:defRPr>
            </a:lvl1pPr>
          </a:lstStyle>
          <a:p>
            <a:pPr/>
            <a:r>
              <a:t>4</a:t>
            </a:r>
          </a:p>
        </p:txBody>
      </p:sp>
      <p:sp>
        <p:nvSpPr>
          <p:cNvPr id="684" name="TextBox 14"/>
          <p:cNvSpPr txBox="1"/>
          <p:nvPr/>
        </p:nvSpPr>
        <p:spPr>
          <a:xfrm>
            <a:off x="6862242" y="4865177"/>
            <a:ext cx="23127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a:solidFill>
                  <a:srgbClr val="0070C0"/>
                </a:solidFill>
                <a:latin typeface="+mj-lt"/>
                <a:ea typeface="+mj-ea"/>
                <a:cs typeface="+mj-cs"/>
                <a:sym typeface="Helvetica"/>
              </a:defRPr>
            </a:lvl1pPr>
          </a:lstStyle>
          <a:p>
            <a:pPr/>
            <a:r>
              <a:t>1</a:t>
            </a:r>
          </a:p>
        </p:txBody>
      </p:sp>
      <p:sp>
        <p:nvSpPr>
          <p:cNvPr id="685" name="TextBox 15"/>
          <p:cNvSpPr txBox="1"/>
          <p:nvPr/>
        </p:nvSpPr>
        <p:spPr>
          <a:xfrm>
            <a:off x="6863665" y="5202166"/>
            <a:ext cx="23127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a:solidFill>
                  <a:srgbClr val="0070C0"/>
                </a:solidFill>
                <a:latin typeface="+mj-lt"/>
                <a:ea typeface="+mj-ea"/>
                <a:cs typeface="+mj-cs"/>
                <a:sym typeface="Helvetica"/>
              </a:defRPr>
            </a:lvl1pPr>
          </a:lstStyle>
          <a:p>
            <a:pPr/>
            <a:r>
              <a:t>2</a:t>
            </a:r>
          </a:p>
        </p:txBody>
      </p:sp>
      <p:sp>
        <p:nvSpPr>
          <p:cNvPr id="686" name="TextBox 16"/>
          <p:cNvSpPr txBox="1"/>
          <p:nvPr/>
        </p:nvSpPr>
        <p:spPr>
          <a:xfrm>
            <a:off x="6862242" y="5562646"/>
            <a:ext cx="23127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a:solidFill>
                  <a:srgbClr val="0070C0"/>
                </a:solidFill>
                <a:latin typeface="+mj-lt"/>
                <a:ea typeface="+mj-ea"/>
                <a:cs typeface="+mj-cs"/>
                <a:sym typeface="Helvetica"/>
              </a:defRPr>
            </a:lvl1pPr>
          </a:lstStyle>
          <a:p>
            <a:pPr/>
            <a:r>
              <a:t>5</a:t>
            </a:r>
          </a:p>
        </p:txBody>
      </p:sp>
      <p:sp>
        <p:nvSpPr>
          <p:cNvPr id="687" name="TextBox 17"/>
          <p:cNvSpPr txBox="1"/>
          <p:nvPr/>
        </p:nvSpPr>
        <p:spPr>
          <a:xfrm>
            <a:off x="6860818" y="5911877"/>
            <a:ext cx="23127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a:solidFill>
                  <a:srgbClr val="0070C0"/>
                </a:solidFill>
                <a:latin typeface="+mj-lt"/>
                <a:ea typeface="+mj-ea"/>
                <a:cs typeface="+mj-cs"/>
                <a:sym typeface="Helvetica"/>
              </a:defRPr>
            </a:lvl1pPr>
          </a:lstStyle>
          <a:p>
            <a:pPr/>
            <a:r>
              <a:t>1</a:t>
            </a:r>
          </a:p>
        </p:txBody>
      </p:sp>
      <p:sp>
        <p:nvSpPr>
          <p:cNvPr id="688" name="TextBox 18"/>
          <p:cNvSpPr txBox="1"/>
          <p:nvPr/>
        </p:nvSpPr>
        <p:spPr>
          <a:xfrm>
            <a:off x="11037374" y="1898309"/>
            <a:ext cx="23127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a:solidFill>
                  <a:srgbClr val="0070C0"/>
                </a:solidFill>
                <a:latin typeface="+mj-lt"/>
                <a:ea typeface="+mj-ea"/>
                <a:cs typeface="+mj-cs"/>
                <a:sym typeface="Helvetica"/>
              </a:defRPr>
            </a:lvl1pPr>
          </a:lstStyle>
          <a:p>
            <a:pPr/>
            <a:r>
              <a:t>1</a:t>
            </a:r>
          </a:p>
        </p:txBody>
      </p:sp>
      <p:sp>
        <p:nvSpPr>
          <p:cNvPr id="689" name="TextBox 20"/>
          <p:cNvSpPr txBox="1"/>
          <p:nvPr/>
        </p:nvSpPr>
        <p:spPr>
          <a:xfrm>
            <a:off x="11031593" y="2274952"/>
            <a:ext cx="23127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a:solidFill>
                  <a:srgbClr val="0070C0"/>
                </a:solidFill>
                <a:latin typeface="+mj-lt"/>
                <a:ea typeface="+mj-ea"/>
                <a:cs typeface="+mj-cs"/>
                <a:sym typeface="Helvetica"/>
              </a:defRPr>
            </a:lvl1pPr>
          </a:lstStyle>
          <a:p>
            <a:pPr/>
            <a:r>
              <a:t>2</a:t>
            </a:r>
          </a:p>
        </p:txBody>
      </p:sp>
      <p:sp>
        <p:nvSpPr>
          <p:cNvPr id="690" name="TextBox 21"/>
          <p:cNvSpPr txBox="1"/>
          <p:nvPr/>
        </p:nvSpPr>
        <p:spPr>
          <a:xfrm>
            <a:off x="11031593" y="2670032"/>
            <a:ext cx="23127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a:solidFill>
                  <a:srgbClr val="0070C0"/>
                </a:solidFill>
                <a:latin typeface="+mj-lt"/>
                <a:ea typeface="+mj-ea"/>
                <a:cs typeface="+mj-cs"/>
                <a:sym typeface="Helvetica"/>
              </a:defRPr>
            </a:lvl1pPr>
          </a:lstStyle>
          <a:p>
            <a:pPr/>
            <a:r>
              <a:t>5</a:t>
            </a:r>
          </a:p>
        </p:txBody>
      </p:sp>
      <p:sp>
        <p:nvSpPr>
          <p:cNvPr id="691" name="TextBox 22"/>
          <p:cNvSpPr txBox="1"/>
          <p:nvPr/>
        </p:nvSpPr>
        <p:spPr>
          <a:xfrm>
            <a:off x="11046539" y="3010309"/>
            <a:ext cx="23127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a:solidFill>
                  <a:srgbClr val="0070C0"/>
                </a:solidFill>
                <a:latin typeface="+mj-lt"/>
                <a:ea typeface="+mj-ea"/>
                <a:cs typeface="+mj-cs"/>
                <a:sym typeface="Helvetica"/>
              </a:defRPr>
            </a:lvl1pPr>
          </a:lstStyle>
          <a:p>
            <a:pPr/>
            <a:r>
              <a:t>3</a:t>
            </a:r>
          </a:p>
        </p:txBody>
      </p:sp>
      <p:sp>
        <p:nvSpPr>
          <p:cNvPr id="692" name="TextBox 23"/>
          <p:cNvSpPr txBox="1"/>
          <p:nvPr/>
        </p:nvSpPr>
        <p:spPr>
          <a:xfrm>
            <a:off x="11043227" y="3388595"/>
            <a:ext cx="23127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a:solidFill>
                  <a:srgbClr val="0070C0"/>
                </a:solidFill>
                <a:latin typeface="+mj-lt"/>
                <a:ea typeface="+mj-ea"/>
                <a:cs typeface="+mj-cs"/>
                <a:sym typeface="Helvetica"/>
              </a:defRPr>
            </a:lvl1pPr>
          </a:lstStyle>
          <a:p>
            <a:pPr/>
            <a:r>
              <a:t>4</a:t>
            </a:r>
          </a:p>
        </p:txBody>
      </p:sp>
      <p:sp>
        <p:nvSpPr>
          <p:cNvPr id="693" name="TextBox 24"/>
          <p:cNvSpPr txBox="1"/>
          <p:nvPr/>
        </p:nvSpPr>
        <p:spPr>
          <a:xfrm>
            <a:off x="11043227" y="3765119"/>
            <a:ext cx="23127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a:solidFill>
                  <a:srgbClr val="0070C0"/>
                </a:solidFill>
                <a:latin typeface="+mj-lt"/>
                <a:ea typeface="+mj-ea"/>
                <a:cs typeface="+mj-cs"/>
                <a:sym typeface="Helvetica"/>
              </a:defRPr>
            </a:lvl1pPr>
          </a:lstStyle>
          <a:p>
            <a:pPr/>
            <a:r>
              <a:t>4</a:t>
            </a:r>
          </a:p>
        </p:txBody>
      </p:sp>
      <p:sp>
        <p:nvSpPr>
          <p:cNvPr id="694" name="TextBox 25"/>
          <p:cNvSpPr txBox="1"/>
          <p:nvPr/>
        </p:nvSpPr>
        <p:spPr>
          <a:xfrm>
            <a:off x="11060819" y="4134451"/>
            <a:ext cx="23127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a:solidFill>
                  <a:srgbClr val="0070C0"/>
                </a:solidFill>
                <a:latin typeface="+mj-lt"/>
                <a:ea typeface="+mj-ea"/>
                <a:cs typeface="+mj-cs"/>
                <a:sym typeface="Helvetica"/>
              </a:defRPr>
            </a:lvl1pPr>
          </a:lstStyle>
          <a:p>
            <a:pPr/>
            <a:r>
              <a:t>1</a:t>
            </a:r>
          </a:p>
        </p:txBody>
      </p:sp>
      <p:sp>
        <p:nvSpPr>
          <p:cNvPr id="695" name="TextBox 26"/>
          <p:cNvSpPr txBox="1"/>
          <p:nvPr/>
        </p:nvSpPr>
        <p:spPr>
          <a:xfrm>
            <a:off x="11060819" y="4456648"/>
            <a:ext cx="23127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a:solidFill>
                  <a:srgbClr val="0070C0"/>
                </a:solidFill>
                <a:latin typeface="+mj-lt"/>
                <a:ea typeface="+mj-ea"/>
                <a:cs typeface="+mj-cs"/>
                <a:sym typeface="Helvetica"/>
              </a:defRPr>
            </a:lvl1pPr>
          </a:lstStyle>
          <a:p>
            <a:pPr/>
            <a:r>
              <a:t>2</a:t>
            </a:r>
          </a:p>
        </p:txBody>
      </p:sp>
      <p:sp>
        <p:nvSpPr>
          <p:cNvPr id="696" name="TextBox 27"/>
          <p:cNvSpPr txBox="1"/>
          <p:nvPr/>
        </p:nvSpPr>
        <p:spPr>
          <a:xfrm>
            <a:off x="11060818" y="4836895"/>
            <a:ext cx="23127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a:solidFill>
                  <a:srgbClr val="0070C0"/>
                </a:solidFill>
                <a:latin typeface="+mj-lt"/>
                <a:ea typeface="+mj-ea"/>
                <a:cs typeface="+mj-cs"/>
                <a:sym typeface="Helvetica"/>
              </a:defRPr>
            </a:lvl1pPr>
          </a:lstStyle>
          <a:p>
            <a:pPr/>
            <a:r>
              <a:t>5</a:t>
            </a:r>
          </a:p>
        </p:txBody>
      </p:sp>
      <p:sp>
        <p:nvSpPr>
          <p:cNvPr id="697" name="TextBox 28"/>
          <p:cNvSpPr txBox="1"/>
          <p:nvPr/>
        </p:nvSpPr>
        <p:spPr>
          <a:xfrm>
            <a:off x="11063026" y="5200953"/>
            <a:ext cx="23127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a:solidFill>
                  <a:srgbClr val="0070C0"/>
                </a:solidFill>
                <a:latin typeface="+mj-lt"/>
                <a:ea typeface="+mj-ea"/>
                <a:cs typeface="+mj-cs"/>
                <a:sym typeface="Helvetica"/>
              </a:defRPr>
            </a:lvl1pPr>
          </a:lstStyle>
          <a:p>
            <a:pPr/>
            <a:r>
              <a:t>2</a:t>
            </a:r>
          </a:p>
        </p:txBody>
      </p:sp>
      <p:sp>
        <p:nvSpPr>
          <p:cNvPr id="698" name="TextBox 29"/>
          <p:cNvSpPr txBox="1"/>
          <p:nvPr/>
        </p:nvSpPr>
        <p:spPr>
          <a:xfrm>
            <a:off x="11060818" y="5579712"/>
            <a:ext cx="23127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a:solidFill>
                  <a:srgbClr val="0070C0"/>
                </a:solidFill>
                <a:latin typeface="+mj-lt"/>
                <a:ea typeface="+mj-ea"/>
                <a:cs typeface="+mj-cs"/>
                <a:sym typeface="Helvetica"/>
              </a:defRPr>
            </a:lvl1pPr>
          </a:lstStyle>
          <a:p>
            <a:pPr/>
            <a:r>
              <a:t>5</a:t>
            </a:r>
          </a:p>
        </p:txBody>
      </p:sp>
      <p:sp>
        <p:nvSpPr>
          <p:cNvPr id="699" name="TextBox 30"/>
          <p:cNvSpPr txBox="1"/>
          <p:nvPr/>
        </p:nvSpPr>
        <p:spPr>
          <a:xfrm>
            <a:off x="11063026" y="5936631"/>
            <a:ext cx="23127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a:solidFill>
                  <a:srgbClr val="0070C0"/>
                </a:solidFill>
                <a:latin typeface="+mj-lt"/>
                <a:ea typeface="+mj-ea"/>
                <a:cs typeface="+mj-cs"/>
                <a:sym typeface="Helvetica"/>
              </a:defRPr>
            </a:lvl1pPr>
          </a:lstStyle>
          <a:p>
            <a:pPr/>
            <a:r>
              <a:t>2</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6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6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6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68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68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9" fill="hold">
                                  <p:stCondLst>
                                    <p:cond delay="0"/>
                                  </p:stCondLst>
                                  <p:iterate type="el" backwards="0">
                                    <p:tmAbs val="0"/>
                                  </p:iterate>
                                  <p:childTnLst>
                                    <p:set>
                                      <p:cBhvr>
                                        <p:cTn id="38" fill="hold"/>
                                        <p:tgtEl>
                                          <p:spTgt spid="6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0" fill="hold">
                                  <p:stCondLst>
                                    <p:cond delay="0"/>
                                  </p:stCondLst>
                                  <p:iterate type="el" backwards="0">
                                    <p:tmAbs val="0"/>
                                  </p:iterate>
                                  <p:childTnLst>
                                    <p:set>
                                      <p:cBhvr>
                                        <p:cTn id="42" fill="hold"/>
                                        <p:tgtEl>
                                          <p:spTgt spid="68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1" fill="hold">
                                  <p:stCondLst>
                                    <p:cond delay="0"/>
                                  </p:stCondLst>
                                  <p:iterate type="el" backwards="0">
                                    <p:tmAbs val="0"/>
                                  </p:iterate>
                                  <p:childTnLst>
                                    <p:set>
                                      <p:cBhvr>
                                        <p:cTn id="46" fill="hold"/>
                                        <p:tgtEl>
                                          <p:spTgt spid="68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0" presetID="1" grpId="12" fill="hold">
                                  <p:stCondLst>
                                    <p:cond delay="0"/>
                                  </p:stCondLst>
                                  <p:iterate type="el" backwards="0">
                                    <p:tmAbs val="0"/>
                                  </p:iterate>
                                  <p:childTnLst>
                                    <p:set>
                                      <p:cBhvr>
                                        <p:cTn id="50" fill="hold"/>
                                        <p:tgtEl>
                                          <p:spTgt spid="68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0" presetID="1" grpId="13" fill="hold">
                                  <p:stCondLst>
                                    <p:cond delay="0"/>
                                  </p:stCondLst>
                                  <p:iterate type="el" backwards="0">
                                    <p:tmAbs val="0"/>
                                  </p:iterate>
                                  <p:childTnLst>
                                    <p:set>
                                      <p:cBhvr>
                                        <p:cTn id="54" fill="hold"/>
                                        <p:tgtEl>
                                          <p:spTgt spid="68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Class="entr" nodeType="clickEffect" presetSubtype="0" presetID="1" grpId="14" fill="hold">
                                  <p:stCondLst>
                                    <p:cond delay="0"/>
                                  </p:stCondLst>
                                  <p:iterate type="el" backwards="0">
                                    <p:tmAbs val="0"/>
                                  </p:iterate>
                                  <p:childTnLst>
                                    <p:set>
                                      <p:cBhvr>
                                        <p:cTn id="58" fill="hold"/>
                                        <p:tgtEl>
                                          <p:spTgt spid="68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Class="entr" nodeType="clickEffect" presetSubtype="0" presetID="1" grpId="15" fill="hold">
                                  <p:stCondLst>
                                    <p:cond delay="0"/>
                                  </p:stCondLst>
                                  <p:iterate type="el" backwards="0">
                                    <p:tmAbs val="0"/>
                                  </p:iterate>
                                  <p:childTnLst>
                                    <p:set>
                                      <p:cBhvr>
                                        <p:cTn id="62" fill="hold"/>
                                        <p:tgtEl>
                                          <p:spTgt spid="69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Class="entr" nodeType="clickEffect" presetSubtype="0" presetID="1" grpId="16" fill="hold">
                                  <p:stCondLst>
                                    <p:cond delay="0"/>
                                  </p:stCondLst>
                                  <p:iterate type="el" backwards="0">
                                    <p:tmAbs val="0"/>
                                  </p:iterate>
                                  <p:childTnLst>
                                    <p:set>
                                      <p:cBhvr>
                                        <p:cTn id="66" fill="hold"/>
                                        <p:tgtEl>
                                          <p:spTgt spid="69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Class="entr" nodeType="clickEffect" presetSubtype="0" presetID="1" grpId="17" fill="hold">
                                  <p:stCondLst>
                                    <p:cond delay="0"/>
                                  </p:stCondLst>
                                  <p:iterate type="el" backwards="0">
                                    <p:tmAbs val="0"/>
                                  </p:iterate>
                                  <p:childTnLst>
                                    <p:set>
                                      <p:cBhvr>
                                        <p:cTn id="70" fill="hold"/>
                                        <p:tgtEl>
                                          <p:spTgt spid="6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Class="entr" nodeType="clickEffect" presetSubtype="0" presetID="1" grpId="18" fill="hold">
                                  <p:stCondLst>
                                    <p:cond delay="0"/>
                                  </p:stCondLst>
                                  <p:iterate type="el" backwards="0">
                                    <p:tmAbs val="0"/>
                                  </p:iterate>
                                  <p:childTnLst>
                                    <p:set>
                                      <p:cBhvr>
                                        <p:cTn id="74" fill="hold"/>
                                        <p:tgtEl>
                                          <p:spTgt spid="69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Class="entr" nodeType="clickEffect" presetSubtype="0" presetID="1" grpId="19" fill="hold">
                                  <p:stCondLst>
                                    <p:cond delay="0"/>
                                  </p:stCondLst>
                                  <p:iterate type="el" backwards="0">
                                    <p:tmAbs val="0"/>
                                  </p:iterate>
                                  <p:childTnLst>
                                    <p:set>
                                      <p:cBhvr>
                                        <p:cTn id="78" fill="hold"/>
                                        <p:tgtEl>
                                          <p:spTgt spid="69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Class="entr" nodeType="clickEffect" presetSubtype="0" presetID="1" grpId="20" fill="hold">
                                  <p:stCondLst>
                                    <p:cond delay="0"/>
                                  </p:stCondLst>
                                  <p:iterate type="el" backwards="0">
                                    <p:tmAbs val="0"/>
                                  </p:iterate>
                                  <p:childTnLst>
                                    <p:set>
                                      <p:cBhvr>
                                        <p:cTn id="82" fill="hold"/>
                                        <p:tgtEl>
                                          <p:spTgt spid="69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Class="entr" nodeType="clickEffect" presetSubtype="0" presetID="1" grpId="21" fill="hold">
                                  <p:stCondLst>
                                    <p:cond delay="0"/>
                                  </p:stCondLst>
                                  <p:iterate type="el" backwards="0">
                                    <p:tmAbs val="0"/>
                                  </p:iterate>
                                  <p:childTnLst>
                                    <p:set>
                                      <p:cBhvr>
                                        <p:cTn id="86" fill="hold"/>
                                        <p:tgtEl>
                                          <p:spTgt spid="69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Class="entr" nodeType="clickEffect" presetSubtype="0" presetID="1" grpId="22" fill="hold">
                                  <p:stCondLst>
                                    <p:cond delay="0"/>
                                  </p:stCondLst>
                                  <p:iterate type="el" backwards="0">
                                    <p:tmAbs val="0"/>
                                  </p:iterate>
                                  <p:childTnLst>
                                    <p:set>
                                      <p:cBhvr>
                                        <p:cTn id="90" fill="hold"/>
                                        <p:tgtEl>
                                          <p:spTgt spid="69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Class="entr" nodeType="clickEffect" presetSubtype="0" presetID="1" grpId="23" fill="hold">
                                  <p:stCondLst>
                                    <p:cond delay="0"/>
                                  </p:stCondLst>
                                  <p:iterate type="el" backwards="0">
                                    <p:tmAbs val="0"/>
                                  </p:iterate>
                                  <p:childTnLst>
                                    <p:set>
                                      <p:cBhvr>
                                        <p:cTn id="94" fill="hold"/>
                                        <p:tgtEl>
                                          <p:spTgt spid="69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Class="entr" nodeType="clickEffect" presetSubtype="0" presetID="1" grpId="24" fill="hold">
                                  <p:stCondLst>
                                    <p:cond delay="0"/>
                                  </p:stCondLst>
                                  <p:iterate type="el" backwards="0">
                                    <p:tmAbs val="0"/>
                                  </p:iterate>
                                  <p:childTnLst>
                                    <p:set>
                                      <p:cBhvr>
                                        <p:cTn id="98" fill="hold"/>
                                        <p:tgtEl>
                                          <p:spTgt spid="6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7" grpId="12"/>
      <p:bldP build="whole" bldLvl="1" animBg="1" rev="0" advAuto="0" spid="688" grpId="13"/>
      <p:bldP build="whole" bldLvl="1" animBg="1" rev="0" advAuto="0" spid="698" grpId="23"/>
      <p:bldP build="whole" bldLvl="1" animBg="1" rev="0" advAuto="0" spid="689" grpId="14"/>
      <p:bldP build="whole" bldLvl="1" animBg="1" rev="0" advAuto="0" spid="678" grpId="3"/>
      <p:bldP build="whole" bldLvl="1" animBg="1" rev="0" advAuto="0" spid="690" grpId="15"/>
      <p:bldP build="whole" bldLvl="1" animBg="1" rev="0" advAuto="0" spid="682" grpId="7"/>
      <p:bldP build="whole" bldLvl="1" animBg="1" rev="0" advAuto="0" spid="679" grpId="4"/>
      <p:bldP build="whole" bldLvl="1" animBg="1" rev="0" advAuto="0" spid="691" grpId="16"/>
      <p:bldP build="whole" bldLvl="1" animBg="1" rev="0" advAuto="0" spid="696" grpId="21"/>
      <p:bldP build="whole" bldLvl="1" animBg="1" rev="0" advAuto="0" spid="680" grpId="5"/>
      <p:bldP build="whole" bldLvl="1" animBg="1" rev="0" advAuto="0" spid="692" grpId="17"/>
      <p:bldP build="whole" bldLvl="1" animBg="1" rev="0" advAuto="0" spid="699" grpId="24"/>
      <p:bldP build="whole" bldLvl="1" animBg="1" rev="0" advAuto="0" spid="677" grpId="2"/>
      <p:bldP build="whole" bldLvl="1" animBg="1" rev="0" advAuto="0" spid="693" grpId="18"/>
      <p:bldP build="whole" bldLvl="1" animBg="1" rev="0" advAuto="0" spid="681" grpId="6"/>
      <p:bldP build="whole" bldLvl="1" animBg="1" rev="0" advAuto="0" spid="694" grpId="19"/>
      <p:bldP build="whole" bldLvl="1" animBg="1" rev="0" advAuto="0" spid="683" grpId="8"/>
      <p:bldP build="whole" bldLvl="1" animBg="1" rev="0" advAuto="0" spid="695" grpId="20"/>
      <p:bldP build="whole" bldLvl="1" animBg="1" rev="0" advAuto="0" spid="684" grpId="9"/>
      <p:bldP build="whole" bldLvl="1" animBg="1" rev="0" advAuto="0" spid="676" grpId="1"/>
      <p:bldP build="whole" bldLvl="1" animBg="1" rev="0" advAuto="0" spid="685" grpId="10"/>
      <p:bldP build="whole" bldLvl="1" animBg="1" rev="0" advAuto="0" spid="697" grpId="22"/>
      <p:bldP build="whole" bldLvl="1" animBg="1" rev="0" advAuto="0" spid="686" grpId="1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1" name="Rectangle 2"/>
          <p:cNvSpPr txBox="1"/>
          <p:nvPr/>
        </p:nvSpPr>
        <p:spPr>
          <a:xfrm>
            <a:off x="4242748" y="91775"/>
            <a:ext cx="3706501" cy="5232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800">
                <a:latin typeface="+mj-lt"/>
                <a:ea typeface="+mj-ea"/>
                <a:cs typeface="+mj-cs"/>
                <a:sym typeface="Helvetica"/>
              </a:defRPr>
            </a:lvl1pPr>
          </a:lstStyle>
          <a:p>
            <a:pPr/>
            <a:r>
              <a:t>Chart of Accounts (1)</a:t>
            </a:r>
          </a:p>
        </p:txBody>
      </p:sp>
      <p:pic>
        <p:nvPicPr>
          <p:cNvPr id="702" name="Picture 3" descr="Picture 3"/>
          <p:cNvPicPr>
            <a:picLocks noChangeAspect="1"/>
          </p:cNvPicPr>
          <p:nvPr/>
        </p:nvPicPr>
        <p:blipFill>
          <a:blip r:embed="rId2">
            <a:extLst/>
          </a:blip>
          <a:stretch>
            <a:fillRect/>
          </a:stretch>
        </p:blipFill>
        <p:spPr>
          <a:xfrm>
            <a:off x="111512" y="814081"/>
            <a:ext cx="5941564" cy="5783724"/>
          </a:xfrm>
          <a:prstGeom prst="rect">
            <a:avLst/>
          </a:prstGeom>
          <a:ln w="12700">
            <a:miter lim="400000"/>
          </a:ln>
        </p:spPr>
      </p:pic>
      <p:pic>
        <p:nvPicPr>
          <p:cNvPr id="703" name="Picture 6" descr="Picture 6"/>
          <p:cNvPicPr>
            <a:picLocks noChangeAspect="1"/>
          </p:cNvPicPr>
          <p:nvPr/>
        </p:nvPicPr>
        <p:blipFill>
          <a:blip r:embed="rId2">
            <a:extLst/>
          </a:blip>
          <a:stretch>
            <a:fillRect/>
          </a:stretch>
        </p:blipFill>
        <p:spPr>
          <a:xfrm>
            <a:off x="6172379" y="814081"/>
            <a:ext cx="5941564" cy="5783724"/>
          </a:xfrm>
          <a:prstGeom prst="rect">
            <a:avLst/>
          </a:prstGeom>
          <a:ln w="12700">
            <a:miter lim="400000"/>
          </a:ln>
        </p:spPr>
      </p:pic>
      <p:pic>
        <p:nvPicPr>
          <p:cNvPr id="704" name="Picture 7" descr="Picture 7"/>
          <p:cNvPicPr>
            <a:picLocks noChangeAspect="1"/>
          </p:cNvPicPr>
          <p:nvPr/>
        </p:nvPicPr>
        <p:blipFill>
          <a:blip r:embed="rId3">
            <a:extLst/>
          </a:blip>
          <a:stretch>
            <a:fillRect/>
          </a:stretch>
        </p:blipFill>
        <p:spPr>
          <a:xfrm>
            <a:off x="6252736" y="1448770"/>
            <a:ext cx="4900941" cy="2461125"/>
          </a:xfrm>
          <a:prstGeom prst="rect">
            <a:avLst/>
          </a:prstGeom>
          <a:ln w="12700">
            <a:miter lim="400000"/>
          </a:ln>
        </p:spPr>
      </p:pic>
      <p:pic>
        <p:nvPicPr>
          <p:cNvPr id="705" name="Picture 8" descr="Picture 8"/>
          <p:cNvPicPr>
            <a:picLocks noChangeAspect="1"/>
          </p:cNvPicPr>
          <p:nvPr/>
        </p:nvPicPr>
        <p:blipFill>
          <a:blip r:embed="rId4">
            <a:extLst/>
          </a:blip>
          <a:stretch>
            <a:fillRect/>
          </a:stretch>
        </p:blipFill>
        <p:spPr>
          <a:xfrm>
            <a:off x="6252736" y="3876442"/>
            <a:ext cx="4248447" cy="918584"/>
          </a:xfrm>
          <a:prstGeom prst="rect">
            <a:avLst/>
          </a:prstGeom>
          <a:ln w="12700">
            <a:miter lim="400000"/>
          </a:ln>
        </p:spPr>
      </p:pic>
      <p:sp>
        <p:nvSpPr>
          <p:cNvPr id="706" name="Rectangle 9"/>
          <p:cNvSpPr/>
          <p:nvPr/>
        </p:nvSpPr>
        <p:spPr>
          <a:xfrm>
            <a:off x="6096000" y="4795025"/>
            <a:ext cx="6017944" cy="1940313"/>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707" name="Rectangle 1"/>
          <p:cNvSpPr/>
          <p:nvPr/>
        </p:nvSpPr>
        <p:spPr>
          <a:xfrm>
            <a:off x="111513" y="1448770"/>
            <a:ext cx="5941563" cy="5067777"/>
          </a:xfrm>
          <a:prstGeom prst="rect">
            <a:avLst/>
          </a:prstGeom>
          <a:ln w="28575">
            <a:solidFill>
              <a:srgbClr val="32538F"/>
            </a:solidFill>
            <a:miter/>
          </a:ln>
        </p:spPr>
        <p:txBody>
          <a:bodyPr lIns="45719" rIns="45719" anchor="ctr"/>
          <a:lstStyle/>
          <a:p>
            <a:pPr algn="ctr">
              <a:defRPr>
                <a:solidFill>
                  <a:srgbClr val="FFFFFF"/>
                </a:solidFill>
                <a:latin typeface="+mn-lt"/>
                <a:ea typeface="+mn-ea"/>
                <a:cs typeface="+mn-cs"/>
                <a:sym typeface="Calibri"/>
              </a:defRPr>
            </a:pPr>
          </a:p>
        </p:txBody>
      </p:sp>
      <p:sp>
        <p:nvSpPr>
          <p:cNvPr id="708" name="Rectangle 10"/>
          <p:cNvSpPr/>
          <p:nvPr/>
        </p:nvSpPr>
        <p:spPr>
          <a:xfrm>
            <a:off x="6252736" y="1448770"/>
            <a:ext cx="5741904" cy="2427672"/>
          </a:xfrm>
          <a:prstGeom prst="rect">
            <a:avLst/>
          </a:prstGeom>
          <a:ln w="28575">
            <a:solidFill>
              <a:srgbClr val="32538F"/>
            </a:solidFill>
            <a:miter/>
          </a:ln>
        </p:spPr>
        <p:txBody>
          <a:bodyPr lIns="45719" rIns="45719" anchor="ctr"/>
          <a:lstStyle/>
          <a:p>
            <a:pPr algn="ctr">
              <a:defRPr>
                <a:solidFill>
                  <a:srgbClr val="FFFFFF"/>
                </a:solidFill>
                <a:latin typeface="+mn-lt"/>
                <a:ea typeface="+mn-ea"/>
                <a:cs typeface="+mn-cs"/>
                <a:sym typeface="Calibri"/>
              </a:defRPr>
            </a:pPr>
          </a:p>
        </p:txBody>
      </p:sp>
      <p:sp>
        <p:nvSpPr>
          <p:cNvPr id="709" name="Rectangle 11"/>
          <p:cNvSpPr/>
          <p:nvPr/>
        </p:nvSpPr>
        <p:spPr>
          <a:xfrm>
            <a:off x="6266236" y="3933044"/>
            <a:ext cx="5741904" cy="836584"/>
          </a:xfrm>
          <a:prstGeom prst="rect">
            <a:avLst/>
          </a:prstGeom>
          <a:ln w="28575">
            <a:solidFill>
              <a:srgbClr val="32538F"/>
            </a:solidFill>
            <a:miter/>
          </a:ln>
        </p:spPr>
        <p:txBody>
          <a:bodyPr lIns="45719" rIns="45719" anchor="ctr"/>
          <a:lstStyle/>
          <a:p>
            <a:pPr algn="ctr">
              <a:defRPr>
                <a:solidFill>
                  <a:srgbClr val="FFFFFF"/>
                </a:solidFill>
                <a:latin typeface="+mn-lt"/>
                <a:ea typeface="+mn-ea"/>
                <a:cs typeface="+mn-cs"/>
                <a:sym typeface="Calibri"/>
              </a:defRPr>
            </a:pP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11" name="Picture 3" descr="Picture 3"/>
          <p:cNvPicPr>
            <a:picLocks noChangeAspect="1"/>
          </p:cNvPicPr>
          <p:nvPr/>
        </p:nvPicPr>
        <p:blipFill>
          <a:blip r:embed="rId2">
            <a:extLst/>
          </a:blip>
          <a:stretch>
            <a:fillRect/>
          </a:stretch>
        </p:blipFill>
        <p:spPr>
          <a:xfrm>
            <a:off x="111512" y="814081"/>
            <a:ext cx="5941564" cy="5783724"/>
          </a:xfrm>
          <a:prstGeom prst="rect">
            <a:avLst/>
          </a:prstGeom>
          <a:ln w="12700">
            <a:miter lim="400000"/>
          </a:ln>
        </p:spPr>
      </p:pic>
      <p:sp>
        <p:nvSpPr>
          <p:cNvPr id="712" name="Rectangle 9"/>
          <p:cNvSpPr/>
          <p:nvPr/>
        </p:nvSpPr>
        <p:spPr>
          <a:xfrm>
            <a:off x="94784" y="3256152"/>
            <a:ext cx="6017945" cy="3497660"/>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pic>
        <p:nvPicPr>
          <p:cNvPr id="713" name="Picture 10" descr="Picture 10"/>
          <p:cNvPicPr>
            <a:picLocks noChangeAspect="1"/>
          </p:cNvPicPr>
          <p:nvPr/>
        </p:nvPicPr>
        <p:blipFill>
          <a:blip r:embed="rId3">
            <a:extLst/>
          </a:blip>
          <a:stretch>
            <a:fillRect/>
          </a:stretch>
        </p:blipFill>
        <p:spPr>
          <a:xfrm>
            <a:off x="6286165" y="814081"/>
            <a:ext cx="5782196" cy="4394469"/>
          </a:xfrm>
          <a:prstGeom prst="rect">
            <a:avLst/>
          </a:prstGeom>
          <a:ln w="12700">
            <a:miter lim="400000"/>
          </a:ln>
        </p:spPr>
      </p:pic>
      <p:pic>
        <p:nvPicPr>
          <p:cNvPr id="714" name="Picture 1" descr="Picture 1"/>
          <p:cNvPicPr>
            <a:picLocks noChangeAspect="1"/>
          </p:cNvPicPr>
          <p:nvPr/>
        </p:nvPicPr>
        <p:blipFill>
          <a:blip r:embed="rId4">
            <a:extLst/>
          </a:blip>
          <a:stretch>
            <a:fillRect/>
          </a:stretch>
        </p:blipFill>
        <p:spPr>
          <a:xfrm>
            <a:off x="123639" y="1412641"/>
            <a:ext cx="4219178" cy="1843515"/>
          </a:xfrm>
          <a:prstGeom prst="rect">
            <a:avLst/>
          </a:prstGeom>
          <a:ln w="12700">
            <a:miter lim="400000"/>
          </a:ln>
        </p:spPr>
      </p:pic>
      <p:sp>
        <p:nvSpPr>
          <p:cNvPr id="715" name="Rectangle 11"/>
          <p:cNvSpPr/>
          <p:nvPr/>
        </p:nvSpPr>
        <p:spPr>
          <a:xfrm>
            <a:off x="6345816" y="814082"/>
            <a:ext cx="5648824" cy="3497659"/>
          </a:xfrm>
          <a:prstGeom prst="rect">
            <a:avLst/>
          </a:prstGeom>
          <a:ln w="28575">
            <a:solidFill>
              <a:srgbClr val="32538F"/>
            </a:solidFill>
            <a:miter/>
          </a:ln>
        </p:spPr>
        <p:txBody>
          <a:bodyPr lIns="45719" rIns="45719" anchor="ctr"/>
          <a:lstStyle/>
          <a:p>
            <a:pPr algn="ctr">
              <a:defRPr>
                <a:solidFill>
                  <a:srgbClr val="FFFFFF"/>
                </a:solidFill>
                <a:latin typeface="+mn-lt"/>
                <a:ea typeface="+mn-ea"/>
                <a:cs typeface="+mn-cs"/>
                <a:sym typeface="Calibri"/>
              </a:defRPr>
            </a:pPr>
          </a:p>
        </p:txBody>
      </p:sp>
      <p:sp>
        <p:nvSpPr>
          <p:cNvPr id="716" name="Rectangle 12"/>
          <p:cNvSpPr/>
          <p:nvPr/>
        </p:nvSpPr>
        <p:spPr>
          <a:xfrm>
            <a:off x="6359319" y="4595147"/>
            <a:ext cx="5648824" cy="586626"/>
          </a:xfrm>
          <a:prstGeom prst="rect">
            <a:avLst/>
          </a:prstGeom>
          <a:ln w="28575">
            <a:solidFill>
              <a:srgbClr val="32538F"/>
            </a:solidFill>
            <a:miter/>
          </a:ln>
        </p:spPr>
        <p:txBody>
          <a:bodyPr lIns="45719" rIns="45719" anchor="ctr"/>
          <a:lstStyle/>
          <a:p>
            <a:pPr algn="ctr">
              <a:defRPr>
                <a:solidFill>
                  <a:srgbClr val="FFFFFF"/>
                </a:solidFill>
                <a:latin typeface="+mn-lt"/>
                <a:ea typeface="+mn-ea"/>
                <a:cs typeface="+mn-cs"/>
                <a:sym typeface="Calibri"/>
              </a:defRPr>
            </a:pPr>
          </a:p>
        </p:txBody>
      </p:sp>
      <p:sp>
        <p:nvSpPr>
          <p:cNvPr id="717" name="Rectangle 13"/>
          <p:cNvSpPr/>
          <p:nvPr/>
        </p:nvSpPr>
        <p:spPr>
          <a:xfrm>
            <a:off x="123639" y="1448676"/>
            <a:ext cx="5648824" cy="1807476"/>
          </a:xfrm>
          <a:prstGeom prst="rect">
            <a:avLst/>
          </a:prstGeom>
          <a:ln w="28575">
            <a:solidFill>
              <a:srgbClr val="32538F"/>
            </a:solidFill>
            <a:miter/>
          </a:ln>
        </p:spPr>
        <p:txBody>
          <a:bodyPr lIns="45719" rIns="45719" anchor="ctr"/>
          <a:lstStyle/>
          <a:p>
            <a:pPr algn="ctr">
              <a:defRPr>
                <a:solidFill>
                  <a:srgbClr val="FFFFFF"/>
                </a:solidFill>
                <a:latin typeface="+mn-lt"/>
                <a:ea typeface="+mn-ea"/>
                <a:cs typeface="+mn-cs"/>
                <a:sym typeface="Calibri"/>
              </a:defRPr>
            </a:pPr>
          </a:p>
        </p:txBody>
      </p:sp>
      <p:sp>
        <p:nvSpPr>
          <p:cNvPr id="718" name="Rectangle 14"/>
          <p:cNvSpPr txBox="1"/>
          <p:nvPr/>
        </p:nvSpPr>
        <p:spPr>
          <a:xfrm>
            <a:off x="4242748" y="91775"/>
            <a:ext cx="3706501" cy="5232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800">
                <a:latin typeface="+mj-lt"/>
                <a:ea typeface="+mj-ea"/>
                <a:cs typeface="+mj-cs"/>
                <a:sym typeface="Helvetica"/>
              </a:defRPr>
            </a:lvl1pPr>
          </a:lstStyle>
          <a:p>
            <a:pPr/>
            <a:r>
              <a:t>Chart of Accounts (2)</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Slide Number Placeholder 3"/>
          <p:cNvSpPr txBox="1"/>
          <p:nvPr>
            <p:ph type="sldNum" sz="quarter" idx="2"/>
          </p:nvPr>
        </p:nvSpPr>
        <p:spPr>
          <a:xfrm>
            <a:off x="11421912" y="6471856"/>
            <a:ext cx="188898"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4" name="Rectangle 8"/>
          <p:cNvSpPr txBox="1"/>
          <p:nvPr/>
        </p:nvSpPr>
        <p:spPr>
          <a:xfrm>
            <a:off x="45719" y="712771"/>
            <a:ext cx="12100560" cy="637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spcBef>
                <a:spcPts val="600"/>
              </a:spcBef>
              <a:defRPr b="1" sz="3600">
                <a:latin typeface="+mj-lt"/>
                <a:ea typeface="+mj-ea"/>
                <a:cs typeface="+mj-cs"/>
                <a:sym typeface="Helvetica"/>
              </a:defRPr>
            </a:lvl1pPr>
          </a:lstStyle>
          <a:p>
            <a:pPr/>
            <a:r>
              <a:t>Structure of an Organization</a:t>
            </a:r>
          </a:p>
        </p:txBody>
      </p:sp>
      <p:sp>
        <p:nvSpPr>
          <p:cNvPr id="485" name="TextBox 1"/>
          <p:cNvSpPr txBox="1"/>
          <p:nvPr/>
        </p:nvSpPr>
        <p:spPr>
          <a:xfrm>
            <a:off x="501960" y="4071134"/>
            <a:ext cx="1841858" cy="469266"/>
          </a:xfrm>
          <a:prstGeom prst="rect">
            <a:avLst/>
          </a:prstGeom>
          <a:ln>
            <a:solidFill>
              <a:srgbClr val="002060"/>
            </a:solidFill>
          </a:ln>
          <a:extLst>
            <a:ext uri="{C572A759-6A51-4108-AA02-DFA0A04FC94B}">
              <ma14:wrappingTextBoxFlag xmlns:ma14="http://schemas.microsoft.com/office/mac/drawingml/2011/main" val="1"/>
            </a:ext>
          </a:extLst>
        </p:spPr>
        <p:txBody>
          <a:bodyPr wrap="none" lIns="45719" rIns="45719">
            <a:spAutoFit/>
          </a:bodyPr>
          <a:lstStyle>
            <a:lvl1pPr>
              <a:defRPr sz="2400"/>
            </a:lvl1pPr>
          </a:lstStyle>
          <a:p>
            <a:pPr/>
            <a:r>
              <a:t>Organization</a:t>
            </a:r>
          </a:p>
        </p:txBody>
      </p:sp>
      <p:sp>
        <p:nvSpPr>
          <p:cNvPr id="486" name="TextBox 7"/>
          <p:cNvSpPr txBox="1"/>
          <p:nvPr/>
        </p:nvSpPr>
        <p:spPr>
          <a:xfrm>
            <a:off x="2899770" y="5081701"/>
            <a:ext cx="2722474" cy="469266"/>
          </a:xfrm>
          <a:prstGeom prst="rect">
            <a:avLst/>
          </a:prstGeom>
          <a:ln>
            <a:solidFill>
              <a:srgbClr val="002060"/>
            </a:solidFill>
          </a:ln>
          <a:extLst>
            <a:ext uri="{C572A759-6A51-4108-AA02-DFA0A04FC94B}">
              <ma14:wrappingTextBoxFlag xmlns:ma14="http://schemas.microsoft.com/office/mac/drawingml/2011/main" val="1"/>
            </a:ext>
          </a:extLst>
        </p:spPr>
        <p:txBody>
          <a:bodyPr wrap="none" lIns="45719" rIns="45719">
            <a:spAutoFit/>
          </a:bodyPr>
          <a:lstStyle>
            <a:lvl1pPr>
              <a:defRPr sz="2400"/>
            </a:lvl1pPr>
          </a:lstStyle>
          <a:p>
            <a:pPr/>
            <a:r>
              <a:t>Economic Activities</a:t>
            </a:r>
          </a:p>
        </p:txBody>
      </p:sp>
      <p:sp>
        <p:nvSpPr>
          <p:cNvPr id="487" name="TextBox 10"/>
          <p:cNvSpPr txBox="1"/>
          <p:nvPr/>
        </p:nvSpPr>
        <p:spPr>
          <a:xfrm>
            <a:off x="2899770" y="2929283"/>
            <a:ext cx="1892757" cy="469266"/>
          </a:xfrm>
          <a:prstGeom prst="rect">
            <a:avLst/>
          </a:prstGeom>
          <a:ln>
            <a:solidFill>
              <a:srgbClr val="002060"/>
            </a:solidFill>
          </a:ln>
          <a:extLst>
            <a:ext uri="{C572A759-6A51-4108-AA02-DFA0A04FC94B}">
              <ma14:wrappingTextBoxFlag xmlns:ma14="http://schemas.microsoft.com/office/mac/drawingml/2011/main" val="1"/>
            </a:ext>
          </a:extLst>
        </p:spPr>
        <p:txBody>
          <a:bodyPr wrap="none" lIns="45719" rIns="45719">
            <a:spAutoFit/>
          </a:bodyPr>
          <a:lstStyle>
            <a:lvl1pPr>
              <a:defRPr sz="2400"/>
            </a:lvl1pPr>
          </a:lstStyle>
          <a:p>
            <a:pPr/>
            <a:r>
              <a:t>Stakeholders</a:t>
            </a:r>
          </a:p>
        </p:txBody>
      </p:sp>
      <p:sp>
        <p:nvSpPr>
          <p:cNvPr id="488" name="TextBox 9"/>
          <p:cNvSpPr txBox="1"/>
          <p:nvPr/>
        </p:nvSpPr>
        <p:spPr>
          <a:xfrm>
            <a:off x="5228728" y="1800043"/>
            <a:ext cx="2999121" cy="1078866"/>
          </a:xfrm>
          <a:prstGeom prst="rect">
            <a:avLst/>
          </a:prstGeom>
          <a:ln>
            <a:solidFill>
              <a:srgbClr val="002060"/>
            </a:solidFill>
          </a:ln>
          <a:extLst>
            <a:ext uri="{C572A759-6A51-4108-AA02-DFA0A04FC94B}">
              <ma14:wrappingTextBoxFlag xmlns:ma14="http://schemas.microsoft.com/office/mac/drawingml/2011/main" val="1"/>
            </a:ext>
          </a:extLst>
        </p:spPr>
        <p:txBody>
          <a:bodyPr wrap="none" lIns="45719" rIns="45719">
            <a:spAutoFit/>
          </a:bodyPr>
          <a:lstStyle/>
          <a:p>
            <a:pPr>
              <a:defRPr sz="2400"/>
            </a:pPr>
            <a:r>
              <a:t>Internal:</a:t>
            </a:r>
          </a:p>
          <a:p>
            <a:pPr marL="457200" indent="-333375">
              <a:buSzPct val="100000"/>
              <a:buFont typeface="Arial"/>
              <a:buChar char="•"/>
              <a:defRPr sz="2000"/>
            </a:pPr>
            <a:r>
              <a:t>Owners/Management</a:t>
            </a:r>
          </a:p>
          <a:p>
            <a:pPr marL="457200" indent="-333375">
              <a:buSzPct val="100000"/>
              <a:buFont typeface="Arial"/>
              <a:buChar char="•"/>
              <a:defRPr sz="2000"/>
            </a:pPr>
            <a:r>
              <a:t>Employees</a:t>
            </a:r>
          </a:p>
        </p:txBody>
      </p:sp>
      <p:sp>
        <p:nvSpPr>
          <p:cNvPr id="489" name="TextBox 11"/>
          <p:cNvSpPr txBox="1"/>
          <p:nvPr/>
        </p:nvSpPr>
        <p:spPr>
          <a:xfrm>
            <a:off x="5228728" y="3195913"/>
            <a:ext cx="2879314" cy="1383666"/>
          </a:xfrm>
          <a:prstGeom prst="rect">
            <a:avLst/>
          </a:prstGeom>
          <a:ln>
            <a:solidFill>
              <a:srgbClr val="002060"/>
            </a:solidFill>
          </a:ln>
          <a:extLst>
            <a:ext uri="{C572A759-6A51-4108-AA02-DFA0A04FC94B}">
              <ma14:wrappingTextBoxFlag xmlns:ma14="http://schemas.microsoft.com/office/mac/drawingml/2011/main" val="1"/>
            </a:ext>
          </a:extLst>
        </p:spPr>
        <p:txBody>
          <a:bodyPr lIns="45719" rIns="45719">
            <a:spAutoFit/>
          </a:bodyPr>
          <a:lstStyle/>
          <a:p>
            <a:pPr>
              <a:defRPr sz="2400"/>
            </a:pPr>
            <a:r>
              <a:t>External:</a:t>
            </a:r>
            <a:endParaRPr sz="2000"/>
          </a:p>
          <a:p>
            <a:pPr marL="457200" indent="-333375">
              <a:buSzPct val="100000"/>
              <a:buFont typeface="Arial"/>
              <a:buChar char="•"/>
              <a:defRPr sz="2000"/>
            </a:pPr>
            <a:r>
              <a:t>Investors/Creditors</a:t>
            </a:r>
          </a:p>
          <a:p>
            <a:pPr marL="457200" indent="-333375">
              <a:buSzPct val="100000"/>
              <a:buFont typeface="Arial"/>
              <a:buChar char="•"/>
              <a:defRPr sz="2000"/>
            </a:pPr>
            <a:r>
              <a:t>Customers</a:t>
            </a:r>
          </a:p>
          <a:p>
            <a:pPr marL="457200" indent="-333375">
              <a:buSzPct val="100000"/>
              <a:buFont typeface="Arial"/>
              <a:buChar char="•"/>
              <a:defRPr sz="2000"/>
            </a:pPr>
            <a:r>
              <a:t>Regulators</a:t>
            </a:r>
          </a:p>
        </p:txBody>
      </p:sp>
      <p:sp>
        <p:nvSpPr>
          <p:cNvPr id="490" name="Left Brace 2"/>
          <p:cNvSpPr/>
          <p:nvPr/>
        </p:nvSpPr>
        <p:spPr>
          <a:xfrm>
            <a:off x="2403566" y="3195913"/>
            <a:ext cx="409305" cy="22121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51"/>
                  <a:pt x="10800" y="21267"/>
                </a:cubicBezTo>
                <a:lnTo>
                  <a:pt x="10800" y="11133"/>
                </a:lnTo>
                <a:cubicBezTo>
                  <a:pt x="10800" y="10949"/>
                  <a:pt x="5965" y="10800"/>
                  <a:pt x="0" y="10800"/>
                </a:cubicBezTo>
                <a:cubicBezTo>
                  <a:pt x="5965" y="10800"/>
                  <a:pt x="10800" y="10651"/>
                  <a:pt x="10800" y="10467"/>
                </a:cubicBezTo>
                <a:lnTo>
                  <a:pt x="10800" y="333"/>
                </a:lnTo>
                <a:cubicBezTo>
                  <a:pt x="10800" y="149"/>
                  <a:pt x="15635" y="0"/>
                  <a:pt x="21600" y="0"/>
                </a:cubicBezTo>
              </a:path>
            </a:pathLst>
          </a:custGeom>
          <a:ln w="12700" cap="rnd">
            <a:solidFill>
              <a:srgbClr val="873EB7"/>
            </a:solidFill>
          </a:ln>
        </p:spPr>
        <p:txBody>
          <a:bodyPr lIns="45719" rIns="45719" anchor="ctr"/>
          <a:lstStyle/>
          <a:p>
            <a:pPr algn="ctr"/>
          </a:p>
        </p:txBody>
      </p:sp>
      <p:sp>
        <p:nvSpPr>
          <p:cNvPr id="491" name="Left Brace 15"/>
          <p:cNvSpPr/>
          <p:nvPr/>
        </p:nvSpPr>
        <p:spPr>
          <a:xfrm>
            <a:off x="4741664" y="1800042"/>
            <a:ext cx="409305" cy="27808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81"/>
                  <a:pt x="10800" y="21335"/>
                </a:cubicBezTo>
                <a:lnTo>
                  <a:pt x="10800" y="11065"/>
                </a:lnTo>
                <a:cubicBezTo>
                  <a:pt x="10800" y="10919"/>
                  <a:pt x="5965" y="10800"/>
                  <a:pt x="0" y="10800"/>
                </a:cubicBezTo>
                <a:cubicBezTo>
                  <a:pt x="5965" y="10800"/>
                  <a:pt x="10800" y="10681"/>
                  <a:pt x="10800" y="10535"/>
                </a:cubicBezTo>
                <a:lnTo>
                  <a:pt x="10800" y="265"/>
                </a:lnTo>
                <a:cubicBezTo>
                  <a:pt x="10800" y="119"/>
                  <a:pt x="15635" y="0"/>
                  <a:pt x="21600" y="0"/>
                </a:cubicBezTo>
              </a:path>
            </a:pathLst>
          </a:custGeom>
          <a:ln w="12700" cap="rnd">
            <a:solidFill>
              <a:srgbClr val="873EB7"/>
            </a:solidFill>
          </a:ln>
        </p:spPr>
        <p:txBody>
          <a:bodyPr lIns="45719" rIns="45719" anchor="ctr"/>
          <a:lstStyle/>
          <a:p>
            <a:pPr algn="ct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0" name="Content Placeholder 2"/>
          <p:cNvSpPr txBox="1"/>
          <p:nvPr>
            <p:ph type="body" idx="1"/>
          </p:nvPr>
        </p:nvSpPr>
        <p:spPr>
          <a:xfrm>
            <a:off x="581191" y="2497872"/>
            <a:ext cx="11029617" cy="3477478"/>
          </a:xfrm>
          <a:prstGeom prst="rect">
            <a:avLst/>
          </a:prstGeom>
        </p:spPr>
        <p:txBody>
          <a:bodyPr/>
          <a:lstStyle/>
          <a:p>
            <a:pPr marL="0" indent="0" algn="ctr" defTabSz="457200">
              <a:buSzTx/>
              <a:buNone/>
              <a:defRPr b="1" sz="4400">
                <a:solidFill>
                  <a:srgbClr val="404040"/>
                </a:solidFill>
                <a:latin typeface="+mj-lt"/>
                <a:ea typeface="+mj-ea"/>
                <a:cs typeface="+mj-cs"/>
                <a:sym typeface="Helvetica"/>
              </a:defRPr>
            </a:pPr>
            <a:r>
              <a:t>Accounting Records:</a:t>
            </a:r>
          </a:p>
          <a:p>
            <a:pPr marL="0" indent="0" algn="ctr" defTabSz="457200">
              <a:buSzTx/>
              <a:buNone/>
              <a:defRPr b="1" sz="4400">
                <a:solidFill>
                  <a:srgbClr val="404040"/>
                </a:solidFill>
                <a:latin typeface="+mj-lt"/>
                <a:ea typeface="+mj-ea"/>
                <a:cs typeface="+mj-cs"/>
                <a:sym typeface="Helvetica"/>
              </a:defRPr>
            </a:pPr>
            <a:r>
              <a:t>Journals and Documents</a:t>
            </a:r>
          </a:p>
        </p:txBody>
      </p:sp>
      <p:sp>
        <p:nvSpPr>
          <p:cNvPr id="721" name="Slide Number Placeholder 3"/>
          <p:cNvSpPr txBox="1"/>
          <p:nvPr>
            <p:ph type="sldNum" sz="quarter" idx="4294967295"/>
          </p:nvPr>
        </p:nvSpPr>
        <p:spPr>
          <a:xfrm>
            <a:off x="11095176" y="6414760"/>
            <a:ext cx="258624" cy="248305"/>
          </a:xfrm>
          <a:prstGeom prst="rect">
            <a:avLst/>
          </a:prstGeom>
          <a:extLst>
            <a:ext uri="{C572A759-6A51-4108-AA02-DFA0A04FC94B}">
              <ma14:wrappingTextBoxFlag xmlns:ma14="http://schemas.microsoft.com/office/mac/drawingml/2011/main" val="1"/>
            </a:ext>
          </a:extLst>
        </p:spPr>
        <p:txBody>
          <a:bodyPr/>
          <a:lstStyle>
            <a:lvl1pPr>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3" name="Title 1"/>
          <p:cNvSpPr txBox="1"/>
          <p:nvPr>
            <p:ph type="title"/>
          </p:nvPr>
        </p:nvSpPr>
        <p:spPr>
          <a:xfrm>
            <a:off x="581192" y="702155"/>
            <a:ext cx="11029616" cy="1188721"/>
          </a:xfrm>
          <a:prstGeom prst="rect">
            <a:avLst/>
          </a:prstGeom>
        </p:spPr>
        <p:txBody>
          <a:bodyPr/>
          <a:lstStyle>
            <a:lvl1pPr>
              <a:defRPr sz="3600">
                <a:latin typeface="+mj-lt"/>
                <a:ea typeface="+mj-ea"/>
                <a:cs typeface="+mj-cs"/>
                <a:sym typeface="Helvetica"/>
              </a:defRPr>
            </a:lvl1pPr>
          </a:lstStyle>
          <a:p>
            <a:pPr/>
            <a:r>
              <a:t>Accounting Records: Journals</a:t>
            </a:r>
          </a:p>
        </p:txBody>
      </p:sp>
      <p:sp>
        <p:nvSpPr>
          <p:cNvPr id="724" name="Content Placeholder 2"/>
          <p:cNvSpPr txBox="1"/>
          <p:nvPr>
            <p:ph type="body" sz="half" idx="1"/>
          </p:nvPr>
        </p:nvSpPr>
        <p:spPr>
          <a:xfrm>
            <a:off x="581191" y="2048721"/>
            <a:ext cx="11029617" cy="1681068"/>
          </a:xfrm>
          <a:prstGeom prst="rect">
            <a:avLst/>
          </a:prstGeom>
          <a:ln w="9525">
            <a:solidFill>
              <a:srgbClr val="002060"/>
            </a:solidFill>
            <a:round/>
          </a:ln>
        </p:spPr>
        <p:txBody>
          <a:bodyPr/>
          <a:lstStyle/>
          <a:p>
            <a:pPr marL="458787" indent="-450850"/>
            <a:r>
              <a:t>A </a:t>
            </a:r>
            <a:r>
              <a:rPr b="1" i="1"/>
              <a:t>journal</a:t>
            </a:r>
            <a:r>
              <a:t> is a chronological record of financial transactions.</a:t>
            </a:r>
          </a:p>
          <a:p>
            <a:pPr lvl="1" marL="919162" indent="-339725">
              <a:defRPr b="1" sz="2400"/>
            </a:pPr>
            <a:r>
              <a:t>Journal entry: </a:t>
            </a:r>
          </a:p>
          <a:p>
            <a:pPr lvl="2" marL="1490662" indent="-404812">
              <a:defRPr sz="2000"/>
            </a:pPr>
            <a:r>
              <a:t>At some point during the transaction process, when all relevant facts about the transaction are known, the event is recorded in a journal in </a:t>
            </a:r>
            <a:r>
              <a:rPr i="1"/>
              <a:t>chronological</a:t>
            </a:r>
            <a:r>
              <a:t> order.</a:t>
            </a:r>
          </a:p>
        </p:txBody>
      </p:sp>
      <p:grpSp>
        <p:nvGrpSpPr>
          <p:cNvPr id="727" name="Content Placeholder 2"/>
          <p:cNvGrpSpPr/>
          <p:nvPr/>
        </p:nvGrpSpPr>
        <p:grpSpPr>
          <a:xfrm>
            <a:off x="581191" y="4420425"/>
            <a:ext cx="11029617" cy="548617"/>
            <a:chOff x="0" y="0"/>
            <a:chExt cx="11029615" cy="548615"/>
          </a:xfrm>
        </p:grpSpPr>
        <p:sp>
          <p:nvSpPr>
            <p:cNvPr id="725" name="Rectangle"/>
            <p:cNvSpPr/>
            <p:nvPr/>
          </p:nvSpPr>
          <p:spPr>
            <a:xfrm>
              <a:off x="-1" y="0"/>
              <a:ext cx="11029617" cy="548616"/>
            </a:xfrm>
            <a:prstGeom prst="rect">
              <a:avLst/>
            </a:prstGeom>
            <a:noFill/>
            <a:ln w="9525" cap="flat">
              <a:solidFill>
                <a:srgbClr val="002060"/>
              </a:solidFill>
              <a:prstDash val="solid"/>
              <a:round/>
            </a:ln>
            <a:effectLst/>
          </p:spPr>
          <p:txBody>
            <a:bodyPr wrap="square" lIns="45719" tIns="45719" rIns="45719" bIns="45719" numCol="1" anchor="t">
              <a:noAutofit/>
            </a:bodyPr>
            <a:lstStyle/>
            <a:p>
              <a:pPr defTabSz="457200">
                <a:spcBef>
                  <a:spcPts val="600"/>
                </a:spcBef>
                <a:defRPr sz="2800">
                  <a:solidFill>
                    <a:srgbClr val="404040"/>
                  </a:solidFill>
                  <a:latin typeface="+mj-lt"/>
                  <a:ea typeface="+mj-ea"/>
                  <a:cs typeface="+mj-cs"/>
                  <a:sym typeface="Helvetica"/>
                </a:defRPr>
              </a:pPr>
            </a:p>
          </p:txBody>
        </p:sp>
        <p:sp>
          <p:nvSpPr>
            <p:cNvPr id="726" name="The primary sources of data entry into journals are documents."/>
            <p:cNvSpPr txBox="1"/>
            <p:nvPr/>
          </p:nvSpPr>
          <p:spPr>
            <a:xfrm>
              <a:off x="50482" y="4762"/>
              <a:ext cx="10928651"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marL="458787" indent="-450850" defTabSz="457200">
                <a:spcBef>
                  <a:spcPts val="600"/>
                </a:spcBef>
                <a:buClr>
                  <a:schemeClr val="accent1"/>
                </a:buClr>
                <a:buSzPct val="92000"/>
                <a:buChar char="◼"/>
                <a:defRPr sz="2800">
                  <a:solidFill>
                    <a:srgbClr val="404040"/>
                  </a:solidFill>
                  <a:latin typeface="+mj-lt"/>
                  <a:ea typeface="+mj-ea"/>
                  <a:cs typeface="+mj-cs"/>
                  <a:sym typeface="Helvetica"/>
                </a:defRPr>
              </a:pPr>
              <a:r>
                <a:t>The primary </a:t>
              </a:r>
              <a:r>
                <a:rPr b="1"/>
                <a:t>sources</a:t>
              </a:r>
              <a:r>
                <a:t> of data entry into journals are documents.</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7" grpId="1"/>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9" name="Title 1"/>
          <p:cNvSpPr txBox="1"/>
          <p:nvPr>
            <p:ph type="title"/>
          </p:nvPr>
        </p:nvSpPr>
        <p:spPr>
          <a:xfrm>
            <a:off x="581192" y="702155"/>
            <a:ext cx="11029616" cy="1188721"/>
          </a:xfrm>
          <a:prstGeom prst="rect">
            <a:avLst/>
          </a:prstGeom>
        </p:spPr>
        <p:txBody>
          <a:bodyPr/>
          <a:lstStyle>
            <a:lvl1pPr>
              <a:defRPr sz="3600">
                <a:latin typeface="+mj-lt"/>
                <a:ea typeface="+mj-ea"/>
                <a:cs typeface="+mj-cs"/>
                <a:sym typeface="Helvetica"/>
              </a:defRPr>
            </a:lvl1pPr>
          </a:lstStyle>
          <a:p>
            <a:pPr/>
            <a:r>
              <a:t>Accounting Records: Documents</a:t>
            </a:r>
          </a:p>
        </p:txBody>
      </p:sp>
      <p:sp>
        <p:nvSpPr>
          <p:cNvPr id="730" name="Rectangle 5"/>
          <p:cNvSpPr/>
          <p:nvPr/>
        </p:nvSpPr>
        <p:spPr>
          <a:xfrm>
            <a:off x="581193" y="2576584"/>
            <a:ext cx="5062226" cy="2755266"/>
          </a:xfrm>
          <a:prstGeom prst="rect">
            <a:avLst/>
          </a:prstGeom>
          <a:ln>
            <a:solidFill>
              <a:srgbClr val="002060"/>
            </a:solidFill>
          </a:ln>
          <a:extLst>
            <a:ext uri="{C572A759-6A51-4108-AA02-DFA0A04FC94B}">
              <ma14:wrappingTextBoxFlag xmlns:ma14="http://schemas.microsoft.com/office/mac/drawingml/2011/main" val="1"/>
            </a:ext>
          </a:extLst>
        </p:spPr>
        <p:txBody>
          <a:bodyPr lIns="45719" rIns="45719">
            <a:spAutoFit/>
          </a:bodyPr>
          <a:lstStyle/>
          <a:p>
            <a:pPr>
              <a:spcBef>
                <a:spcPts val="600"/>
              </a:spcBef>
              <a:defRPr b="1" sz="2400">
                <a:latin typeface="+mj-lt"/>
                <a:ea typeface="+mj-ea"/>
                <a:cs typeface="+mj-cs"/>
                <a:sym typeface="Helvetica"/>
              </a:defRPr>
            </a:pPr>
            <a:r>
              <a:t>Source Documents</a:t>
            </a:r>
          </a:p>
          <a:p>
            <a:pPr lvl="1" marL="579437" indent="-396875">
              <a:spcBef>
                <a:spcPts val="600"/>
              </a:spcBef>
              <a:buSzPct val="100000"/>
              <a:buFont typeface="Arial"/>
              <a:buChar char="•"/>
              <a:defRPr sz="2000">
                <a:latin typeface="+mj-lt"/>
                <a:ea typeface="+mj-ea"/>
                <a:cs typeface="+mj-cs"/>
                <a:sym typeface="Helvetica"/>
              </a:defRPr>
            </a:pPr>
            <a:r>
              <a:t>Economic events result in the creation of some documents at the beginning (the source) of the transaction. </a:t>
            </a:r>
          </a:p>
          <a:p>
            <a:pPr lvl="1" marL="579437" indent="-396875">
              <a:spcBef>
                <a:spcPts val="600"/>
              </a:spcBef>
              <a:buSzPct val="100000"/>
              <a:buFont typeface="Arial"/>
              <a:buChar char="•"/>
              <a:defRPr sz="2000">
                <a:latin typeface="+mj-lt"/>
                <a:ea typeface="+mj-ea"/>
                <a:cs typeface="+mj-cs"/>
                <a:sym typeface="Helvetica"/>
              </a:defRPr>
            </a:pPr>
            <a:r>
              <a:t>These are called source documents and are used to capture and formalize transaction data that the transaction cycle uses for processing.</a:t>
            </a:r>
          </a:p>
        </p:txBody>
      </p:sp>
      <p:sp>
        <p:nvSpPr>
          <p:cNvPr id="731" name="Rectangle 6"/>
          <p:cNvSpPr/>
          <p:nvPr/>
        </p:nvSpPr>
        <p:spPr>
          <a:xfrm>
            <a:off x="6442364" y="1971602"/>
            <a:ext cx="5062227" cy="2374266"/>
          </a:xfrm>
          <a:prstGeom prst="rect">
            <a:avLst/>
          </a:prstGeom>
          <a:ln>
            <a:solidFill>
              <a:srgbClr val="002060"/>
            </a:solidFill>
          </a:ln>
          <a:extLst>
            <a:ext uri="{C572A759-6A51-4108-AA02-DFA0A04FC94B}">
              <ma14:wrappingTextBoxFlag xmlns:ma14="http://schemas.microsoft.com/office/mac/drawingml/2011/main" val="1"/>
            </a:ext>
          </a:extLst>
        </p:spPr>
        <p:txBody>
          <a:bodyPr lIns="45719" rIns="45719">
            <a:spAutoFit/>
          </a:bodyPr>
          <a:lstStyle>
            <a:lvl1pPr>
              <a:spcBef>
                <a:spcPts val="600"/>
              </a:spcBef>
              <a:defRPr b="1" sz="2400">
                <a:latin typeface="+mj-lt"/>
                <a:ea typeface="+mj-ea"/>
                <a:cs typeface="+mj-cs"/>
                <a:sym typeface="Helvetica"/>
              </a:defRPr>
            </a:lvl1pPr>
            <a:lvl2pPr marL="579437" indent="-396875">
              <a:spcBef>
                <a:spcPts val="600"/>
              </a:spcBef>
              <a:buSzPct val="100000"/>
              <a:buFont typeface="Arial"/>
              <a:buChar char="•"/>
              <a:defRPr sz="2000">
                <a:latin typeface="+mj-lt"/>
                <a:ea typeface="+mj-ea"/>
                <a:cs typeface="+mj-cs"/>
                <a:sym typeface="Helvetica"/>
              </a:defRPr>
            </a:lvl2pPr>
            <a:lvl3pPr marL="1036637" indent="-396875">
              <a:spcBef>
                <a:spcPts val="600"/>
              </a:spcBef>
              <a:buSzPct val="100000"/>
              <a:buChar char="➢"/>
              <a:defRPr>
                <a:latin typeface="+mj-lt"/>
                <a:ea typeface="+mj-ea"/>
                <a:cs typeface="+mj-cs"/>
                <a:sym typeface="Helvetica"/>
              </a:defRPr>
            </a:lvl3pPr>
          </a:lstStyle>
          <a:p>
            <a:pPr/>
            <a:r>
              <a:t>Product Documents</a:t>
            </a:r>
          </a:p>
          <a:p>
            <a:pPr lvl="1"/>
            <a:r>
              <a:t>They are the result of transaction processing rather than the triggering mechanism for the process.</a:t>
            </a:r>
          </a:p>
          <a:p>
            <a:pPr lvl="2"/>
            <a:r>
              <a:t>For example, a payroll check to an employee is a product document of the payroll system.</a:t>
            </a:r>
          </a:p>
        </p:txBody>
      </p:sp>
      <p:sp>
        <p:nvSpPr>
          <p:cNvPr id="732" name="Rectangle 8"/>
          <p:cNvSpPr/>
          <p:nvPr/>
        </p:nvSpPr>
        <p:spPr>
          <a:xfrm>
            <a:off x="6442364" y="4693904"/>
            <a:ext cx="5062227" cy="1459866"/>
          </a:xfrm>
          <a:prstGeom prst="rect">
            <a:avLst/>
          </a:prstGeom>
          <a:ln>
            <a:solidFill>
              <a:srgbClr val="002060"/>
            </a:solidFill>
          </a:ln>
          <a:extLst>
            <a:ext uri="{C572A759-6A51-4108-AA02-DFA0A04FC94B}">
              <ma14:wrappingTextBoxFlag xmlns:ma14="http://schemas.microsoft.com/office/mac/drawingml/2011/main" val="1"/>
            </a:ext>
          </a:extLst>
        </p:spPr>
        <p:txBody>
          <a:bodyPr lIns="45719" rIns="45719">
            <a:spAutoFit/>
          </a:bodyPr>
          <a:lstStyle>
            <a:lvl1pPr>
              <a:spcBef>
                <a:spcPts val="600"/>
              </a:spcBef>
              <a:defRPr b="1" sz="2400">
                <a:latin typeface="+mj-lt"/>
                <a:ea typeface="+mj-ea"/>
                <a:cs typeface="+mj-cs"/>
                <a:sym typeface="Helvetica"/>
              </a:defRPr>
            </a:lvl1pPr>
            <a:lvl2pPr marL="579437" indent="-396875">
              <a:spcBef>
                <a:spcPts val="600"/>
              </a:spcBef>
              <a:buSzPct val="100000"/>
              <a:buFont typeface="Arial"/>
              <a:buChar char="•"/>
              <a:defRPr sz="2000">
                <a:latin typeface="+mj-lt"/>
                <a:ea typeface="+mj-ea"/>
                <a:cs typeface="+mj-cs"/>
                <a:sym typeface="Helvetica"/>
              </a:defRPr>
            </a:lvl2pPr>
          </a:lstStyle>
          <a:p>
            <a:pPr/>
            <a:r>
              <a:t>Turnaround Documents</a:t>
            </a:r>
          </a:p>
          <a:p>
            <a:pPr lvl="1"/>
            <a:r>
              <a:t>Product documents of one system that become source documents for another system.</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7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1" grpId="1"/>
      <p:bldP build="whole" bldLvl="1" animBg="1" rev="0" advAuto="0" spid="732" grpId="2"/>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34" name="Picture 1" descr="Picture 1"/>
          <p:cNvPicPr>
            <a:picLocks noChangeAspect="1"/>
          </p:cNvPicPr>
          <p:nvPr/>
        </p:nvPicPr>
        <p:blipFill>
          <a:blip r:embed="rId2">
            <a:extLst/>
          </a:blip>
          <a:stretch>
            <a:fillRect/>
          </a:stretch>
        </p:blipFill>
        <p:spPr>
          <a:xfrm>
            <a:off x="4766364" y="930505"/>
            <a:ext cx="6979475" cy="5721039"/>
          </a:xfrm>
          <a:prstGeom prst="rect">
            <a:avLst/>
          </a:prstGeom>
          <a:ln w="12700">
            <a:miter lim="400000"/>
          </a:ln>
        </p:spPr>
      </p:pic>
      <p:sp>
        <p:nvSpPr>
          <p:cNvPr id="735" name="TextBox 4"/>
          <p:cNvSpPr txBox="1"/>
          <p:nvPr/>
        </p:nvSpPr>
        <p:spPr>
          <a:xfrm>
            <a:off x="599577" y="1690061"/>
            <a:ext cx="2664605" cy="3444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000"/>
            </a:pPr>
          </a:p>
          <a:p>
            <a:pPr>
              <a:defRPr sz="2000"/>
            </a:pPr>
            <a:r>
              <a:t>Source document:</a:t>
            </a:r>
          </a:p>
          <a:p>
            <a:pPr>
              <a:defRPr sz="2000"/>
            </a:pPr>
            <a:r>
              <a:t>   _</a:t>
            </a:r>
          </a:p>
          <a:p>
            <a:pPr>
              <a:defRPr sz="2000"/>
            </a:pPr>
          </a:p>
          <a:p>
            <a:pPr>
              <a:defRPr sz="2000"/>
            </a:pPr>
            <a:r>
              <a:t>Product document:</a:t>
            </a:r>
          </a:p>
          <a:p>
            <a:pPr>
              <a:defRPr sz="2000"/>
            </a:pPr>
            <a:r>
              <a:t>   _</a:t>
            </a:r>
          </a:p>
          <a:p>
            <a:pPr>
              <a:defRPr sz="2000"/>
            </a:pPr>
          </a:p>
          <a:p>
            <a:pPr>
              <a:defRPr sz="2000"/>
            </a:pPr>
            <a:r>
              <a:t>Turnaround document:</a:t>
            </a:r>
          </a:p>
          <a:p>
            <a:pPr>
              <a:defRPr sz="2000"/>
            </a:pPr>
            <a:r>
              <a:t>   _</a:t>
            </a:r>
          </a:p>
          <a:p>
            <a:pPr>
              <a:defRPr sz="2000"/>
            </a:pPr>
          </a:p>
        </p:txBody>
      </p:sp>
      <p:sp>
        <p:nvSpPr>
          <p:cNvPr id="736" name="Rectangle 5"/>
          <p:cNvSpPr/>
          <p:nvPr/>
        </p:nvSpPr>
        <p:spPr>
          <a:xfrm>
            <a:off x="9488557" y="1073425"/>
            <a:ext cx="1007166" cy="450575"/>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737" name="Rectangle 7"/>
          <p:cNvSpPr/>
          <p:nvPr/>
        </p:nvSpPr>
        <p:spPr>
          <a:xfrm>
            <a:off x="0" y="206456"/>
            <a:ext cx="12192000" cy="4597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400">
                <a:latin typeface="+mj-lt"/>
                <a:ea typeface="+mj-ea"/>
                <a:cs typeface="+mj-cs"/>
                <a:sym typeface="Helvetica"/>
              </a:defRPr>
            </a:lvl1pPr>
          </a:lstStyle>
          <a:p>
            <a:pPr/>
            <a:r>
              <a:t>Example: Documents Used and Generated in a Sales Process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9" name="Title 1"/>
          <p:cNvSpPr txBox="1"/>
          <p:nvPr>
            <p:ph type="title"/>
          </p:nvPr>
        </p:nvSpPr>
        <p:spPr>
          <a:xfrm>
            <a:off x="581192" y="702155"/>
            <a:ext cx="11029616" cy="1188721"/>
          </a:xfrm>
          <a:prstGeom prst="rect">
            <a:avLst/>
          </a:prstGeom>
        </p:spPr>
        <p:txBody>
          <a:bodyPr/>
          <a:lstStyle>
            <a:lvl1pPr>
              <a:defRPr sz="3600">
                <a:latin typeface="+mj-lt"/>
                <a:ea typeface="+mj-ea"/>
                <a:cs typeface="+mj-cs"/>
                <a:sym typeface="Helvetica"/>
              </a:defRPr>
            </a:lvl1pPr>
          </a:lstStyle>
          <a:p>
            <a:pPr/>
            <a:r>
              <a:t>Two classes of Journals</a:t>
            </a:r>
          </a:p>
        </p:txBody>
      </p:sp>
      <p:sp>
        <p:nvSpPr>
          <p:cNvPr id="740" name="Rectangle 5"/>
          <p:cNvSpPr/>
          <p:nvPr/>
        </p:nvSpPr>
        <p:spPr>
          <a:xfrm>
            <a:off x="725052" y="2382559"/>
            <a:ext cx="5140038" cy="2094866"/>
          </a:xfrm>
          <a:prstGeom prst="rect">
            <a:avLst/>
          </a:prstGeom>
          <a:ln>
            <a:solidFill>
              <a:srgbClr val="002060"/>
            </a:solidFill>
          </a:ln>
          <a:extLst>
            <a:ext uri="{C572A759-6A51-4108-AA02-DFA0A04FC94B}">
              <ma14:wrappingTextBoxFlag xmlns:ma14="http://schemas.microsoft.com/office/mac/drawingml/2011/main" val="1"/>
            </a:ext>
          </a:extLst>
        </p:spPr>
        <p:txBody>
          <a:bodyPr lIns="45719" rIns="45719">
            <a:spAutoFit/>
          </a:bodyPr>
          <a:lstStyle>
            <a:lvl1pPr>
              <a:spcBef>
                <a:spcPts val="600"/>
              </a:spcBef>
              <a:defRPr b="1" sz="2400">
                <a:latin typeface="+mj-lt"/>
                <a:ea typeface="+mj-ea"/>
                <a:cs typeface="+mj-cs"/>
                <a:sym typeface="Helvetica"/>
              </a:defRPr>
            </a:lvl1pPr>
            <a:lvl2pPr marL="579437" indent="-396875">
              <a:spcBef>
                <a:spcPts val="600"/>
              </a:spcBef>
              <a:buSzPct val="100000"/>
              <a:buFont typeface="Arial"/>
              <a:buChar char="•"/>
              <a:defRPr sz="2000">
                <a:latin typeface="+mj-lt"/>
                <a:ea typeface="+mj-ea"/>
                <a:cs typeface="+mj-cs"/>
                <a:sym typeface="Helvetica"/>
              </a:defRPr>
            </a:lvl2pPr>
            <a:lvl3pPr marL="1036637" indent="-396875">
              <a:spcBef>
                <a:spcPts val="600"/>
              </a:spcBef>
              <a:buSzPct val="100000"/>
              <a:buChar char="➢"/>
              <a:defRPr>
                <a:latin typeface="+mj-lt"/>
                <a:ea typeface="+mj-ea"/>
                <a:cs typeface="+mj-cs"/>
                <a:sym typeface="Helvetica"/>
              </a:defRPr>
            </a:lvl3pPr>
          </a:lstStyle>
          <a:p>
            <a:pPr/>
            <a:r>
              <a:t>General Journal</a:t>
            </a:r>
          </a:p>
          <a:p>
            <a:pPr lvl="1"/>
            <a:r>
              <a:t>Firms use the general journal to record nonrecurring, infrequent, and dissimilar transactions.</a:t>
            </a:r>
          </a:p>
          <a:p>
            <a:pPr lvl="2"/>
            <a:r>
              <a:t>For example, depreciation and closing entries are typically recorded in the ~</a:t>
            </a:r>
          </a:p>
        </p:txBody>
      </p:sp>
      <p:sp>
        <p:nvSpPr>
          <p:cNvPr id="741" name="Rectangle 6"/>
          <p:cNvSpPr/>
          <p:nvPr/>
        </p:nvSpPr>
        <p:spPr>
          <a:xfrm>
            <a:off x="6326911" y="2382558"/>
            <a:ext cx="5140038" cy="2094866"/>
          </a:xfrm>
          <a:prstGeom prst="rect">
            <a:avLst/>
          </a:prstGeom>
          <a:ln>
            <a:solidFill>
              <a:srgbClr val="002060"/>
            </a:solidFill>
          </a:ln>
          <a:extLst>
            <a:ext uri="{C572A759-6A51-4108-AA02-DFA0A04FC94B}">
              <ma14:wrappingTextBoxFlag xmlns:ma14="http://schemas.microsoft.com/office/mac/drawingml/2011/main" val="1"/>
            </a:ext>
          </a:extLst>
        </p:spPr>
        <p:txBody>
          <a:bodyPr lIns="45719" rIns="45719">
            <a:spAutoFit/>
          </a:bodyPr>
          <a:lstStyle>
            <a:lvl1pPr>
              <a:spcBef>
                <a:spcPts val="600"/>
              </a:spcBef>
              <a:defRPr b="1" sz="2400">
                <a:latin typeface="+mj-lt"/>
                <a:ea typeface="+mj-ea"/>
                <a:cs typeface="+mj-cs"/>
                <a:sym typeface="Helvetica"/>
              </a:defRPr>
            </a:lvl1pPr>
            <a:lvl2pPr marL="579437" indent="-396875">
              <a:spcBef>
                <a:spcPts val="600"/>
              </a:spcBef>
              <a:buSzPct val="100000"/>
              <a:buFont typeface="Arial"/>
              <a:buChar char="•"/>
              <a:defRPr sz="2000">
                <a:latin typeface="+mj-lt"/>
                <a:ea typeface="+mj-ea"/>
                <a:cs typeface="+mj-cs"/>
                <a:sym typeface="Helvetica"/>
              </a:defRPr>
            </a:lvl2pPr>
            <a:lvl3pPr marL="1036637" indent="-396875">
              <a:spcBef>
                <a:spcPts val="600"/>
              </a:spcBef>
              <a:buSzPct val="100000"/>
              <a:buChar char="➢"/>
              <a:defRPr>
                <a:latin typeface="+mj-lt"/>
                <a:ea typeface="+mj-ea"/>
                <a:cs typeface="+mj-cs"/>
                <a:sym typeface="Helvetica"/>
              </a:defRPr>
            </a:lvl3pPr>
          </a:lstStyle>
          <a:p>
            <a:pPr/>
            <a:r>
              <a:t>Special Journal</a:t>
            </a:r>
          </a:p>
          <a:p>
            <a:pPr lvl="1"/>
            <a:r>
              <a:t>A journal used to record a large number of repetitive transactions such as</a:t>
            </a:r>
          </a:p>
          <a:p>
            <a:pPr lvl="2"/>
            <a:r>
              <a:t>Credit sales, cash receipts, purchases, and cash disbursements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41" grpId="1"/>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3" name="Rectangle 2"/>
          <p:cNvSpPr/>
          <p:nvPr/>
        </p:nvSpPr>
        <p:spPr>
          <a:xfrm>
            <a:off x="358815" y="358814"/>
            <a:ext cx="11725155" cy="264235"/>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744" name="Picture 3" descr="Picture 3"/>
          <p:cNvPicPr>
            <a:picLocks noChangeAspect="1"/>
          </p:cNvPicPr>
          <p:nvPr/>
        </p:nvPicPr>
        <p:blipFill>
          <a:blip r:embed="rId2">
            <a:extLst/>
          </a:blip>
          <a:stretch>
            <a:fillRect/>
          </a:stretch>
        </p:blipFill>
        <p:spPr>
          <a:xfrm>
            <a:off x="1183149" y="206360"/>
            <a:ext cx="10079187" cy="6292826"/>
          </a:xfrm>
          <a:prstGeom prst="rect">
            <a:avLst/>
          </a:prstGeom>
          <a:ln>
            <a:solidFill>
              <a:srgbClr val="262626"/>
            </a:solidFill>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46" name="Picture 3" descr="Picture 3"/>
          <p:cNvPicPr>
            <a:picLocks noChangeAspect="1"/>
          </p:cNvPicPr>
          <p:nvPr/>
        </p:nvPicPr>
        <p:blipFill>
          <a:blip r:embed="rId2">
            <a:extLst/>
          </a:blip>
          <a:stretch>
            <a:fillRect/>
          </a:stretch>
        </p:blipFill>
        <p:spPr>
          <a:xfrm>
            <a:off x="800096" y="1579069"/>
            <a:ext cx="10591801" cy="5613401"/>
          </a:xfrm>
          <a:prstGeom prst="rect">
            <a:avLst/>
          </a:prstGeom>
          <a:ln w="12700">
            <a:miter lim="400000"/>
          </a:ln>
        </p:spPr>
      </p:pic>
      <p:sp>
        <p:nvSpPr>
          <p:cNvPr id="747" name="Rectangle 4"/>
          <p:cNvSpPr txBox="1"/>
          <p:nvPr/>
        </p:nvSpPr>
        <p:spPr>
          <a:xfrm>
            <a:off x="3622437" y="907360"/>
            <a:ext cx="4917986" cy="396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000">
                <a:solidFill>
                  <a:srgbClr val="344456"/>
                </a:solidFill>
                <a:latin typeface="+mj-lt"/>
                <a:ea typeface="+mj-ea"/>
                <a:cs typeface="+mj-cs"/>
                <a:sym typeface="Helvetica"/>
              </a:defRPr>
            </a:lvl1pPr>
          </a:lstStyle>
          <a:p>
            <a:pPr/>
            <a:r>
              <a:t>Special journal example: a sales journal</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9" name="Title 1"/>
          <p:cNvSpPr txBox="1"/>
          <p:nvPr>
            <p:ph type="title"/>
          </p:nvPr>
        </p:nvSpPr>
        <p:spPr>
          <a:xfrm>
            <a:off x="581192" y="702155"/>
            <a:ext cx="11029616" cy="1188721"/>
          </a:xfrm>
          <a:prstGeom prst="rect">
            <a:avLst/>
          </a:prstGeom>
        </p:spPr>
        <p:txBody>
          <a:bodyPr/>
          <a:lstStyle/>
          <a:p>
            <a:pPr/>
            <a:r>
              <a:t>Accounting Records</a:t>
            </a:r>
          </a:p>
        </p:txBody>
      </p:sp>
      <p:sp>
        <p:nvSpPr>
          <p:cNvPr id="750" name="Content Placeholder 2"/>
          <p:cNvSpPr txBox="1"/>
          <p:nvPr>
            <p:ph type="body" sz="quarter" idx="1"/>
          </p:nvPr>
        </p:nvSpPr>
        <p:spPr>
          <a:xfrm>
            <a:off x="581193" y="2048719"/>
            <a:ext cx="4594122" cy="1901113"/>
          </a:xfrm>
          <a:prstGeom prst="rect">
            <a:avLst/>
          </a:prstGeom>
          <a:ln w="9525">
            <a:solidFill>
              <a:srgbClr val="0070C0"/>
            </a:solidFill>
            <a:round/>
          </a:ln>
        </p:spPr>
        <p:txBody>
          <a:bodyPr/>
          <a:lstStyle/>
          <a:p>
            <a:pPr>
              <a:defRPr b="1"/>
            </a:pPr>
            <a:r>
              <a:t>Documents </a:t>
            </a:r>
          </a:p>
          <a:p>
            <a:pPr lvl="1" marL="914400" indent="-392112">
              <a:defRPr sz="2400"/>
            </a:pPr>
            <a:r>
              <a:t>Source documents</a:t>
            </a:r>
          </a:p>
          <a:p>
            <a:pPr lvl="1" marL="914400" indent="-392112">
              <a:defRPr sz="2400"/>
            </a:pPr>
            <a:r>
              <a:t>Product documents</a:t>
            </a:r>
          </a:p>
          <a:p>
            <a:pPr lvl="1" marL="914400" indent="-392112">
              <a:defRPr sz="2400"/>
            </a:pPr>
            <a:r>
              <a:t>Turnaround documents</a:t>
            </a:r>
          </a:p>
        </p:txBody>
      </p:sp>
      <p:grpSp>
        <p:nvGrpSpPr>
          <p:cNvPr id="753" name="Content Placeholder 2"/>
          <p:cNvGrpSpPr/>
          <p:nvPr/>
        </p:nvGrpSpPr>
        <p:grpSpPr>
          <a:xfrm>
            <a:off x="5373277" y="2048719"/>
            <a:ext cx="6237533" cy="4236404"/>
            <a:chOff x="0" y="0"/>
            <a:chExt cx="6237531" cy="4236402"/>
          </a:xfrm>
        </p:grpSpPr>
        <p:sp>
          <p:nvSpPr>
            <p:cNvPr id="751" name="Rectangle"/>
            <p:cNvSpPr/>
            <p:nvPr/>
          </p:nvSpPr>
          <p:spPr>
            <a:xfrm>
              <a:off x="0" y="0"/>
              <a:ext cx="6237532" cy="4210678"/>
            </a:xfrm>
            <a:prstGeom prst="rect">
              <a:avLst/>
            </a:prstGeom>
            <a:noFill/>
            <a:ln w="9525" cap="flat">
              <a:solidFill>
                <a:srgbClr val="0070C0"/>
              </a:solidFill>
              <a:prstDash val="solid"/>
              <a:round/>
            </a:ln>
            <a:effectLst/>
          </p:spPr>
          <p:txBody>
            <a:bodyPr wrap="square" lIns="45719" tIns="45719" rIns="45719" bIns="45719" numCol="1" anchor="t">
              <a:noAutofit/>
            </a:bodyPr>
            <a:lstStyle/>
            <a:p>
              <a:pPr defTabSz="457200">
                <a:spcBef>
                  <a:spcPts val="600"/>
                </a:spcBef>
                <a:defRPr sz="2000">
                  <a:solidFill>
                    <a:srgbClr val="404040"/>
                  </a:solidFill>
                  <a:latin typeface="+mj-lt"/>
                  <a:ea typeface="+mj-ea"/>
                  <a:cs typeface="+mj-cs"/>
                  <a:sym typeface="Helvetica"/>
                </a:defRPr>
              </a:pPr>
            </a:p>
          </p:txBody>
        </p:sp>
        <p:sp>
          <p:nvSpPr>
            <p:cNvPr id="752" name="Ledger (organized by accounts)…"/>
            <p:cNvSpPr txBox="1"/>
            <p:nvPr/>
          </p:nvSpPr>
          <p:spPr>
            <a:xfrm>
              <a:off x="50482" y="4762"/>
              <a:ext cx="6136567" cy="4231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marL="305999" indent="-305999" defTabSz="457200">
                <a:spcBef>
                  <a:spcPts val="600"/>
                </a:spcBef>
                <a:buClr>
                  <a:schemeClr val="accent1"/>
                </a:buClr>
                <a:buSzPct val="92000"/>
                <a:buChar char="◼"/>
                <a:defRPr b="1" sz="2800">
                  <a:solidFill>
                    <a:srgbClr val="404040"/>
                  </a:solidFill>
                  <a:latin typeface="+mj-lt"/>
                  <a:ea typeface="+mj-ea"/>
                  <a:cs typeface="+mj-cs"/>
                  <a:sym typeface="Helvetica"/>
                </a:defRPr>
              </a:pPr>
              <a:r>
                <a:t>Ledger (organized by accounts) </a:t>
              </a:r>
            </a:p>
            <a:p>
              <a:pPr lvl="1" marL="801687" indent="-401638" defTabSz="457200">
                <a:spcBef>
                  <a:spcPts val="600"/>
                </a:spcBef>
                <a:buClr>
                  <a:schemeClr val="accent1"/>
                </a:buClr>
                <a:buSzPct val="92000"/>
                <a:buChar char="➢"/>
                <a:defRPr sz="2400">
                  <a:solidFill>
                    <a:srgbClr val="404040"/>
                  </a:solidFill>
                  <a:latin typeface="+mj-lt"/>
                  <a:ea typeface="+mj-ea"/>
                  <a:cs typeface="+mj-cs"/>
                  <a:sym typeface="Helvetica"/>
                </a:defRPr>
              </a:pPr>
              <a:r>
                <a:t>General ledger</a:t>
              </a:r>
            </a:p>
            <a:p>
              <a:pPr lvl="2" marL="1371600" indent="-336550" defTabSz="457200">
                <a:spcBef>
                  <a:spcPts val="600"/>
                </a:spcBef>
                <a:buClr>
                  <a:schemeClr val="accent1"/>
                </a:buClr>
                <a:buSzPct val="92000"/>
                <a:buChar char="◼"/>
                <a:defRPr>
                  <a:solidFill>
                    <a:srgbClr val="404040"/>
                  </a:solidFill>
                  <a:latin typeface="+mj-lt"/>
                  <a:ea typeface="+mj-ea"/>
                  <a:cs typeface="+mj-cs"/>
                  <a:sym typeface="Helvetica"/>
                </a:defRPr>
              </a:pPr>
              <a:r>
                <a:t>A ledger that contains summary-level data for every asset, liability, equity, revenue, and expense account of the organization.</a:t>
              </a:r>
              <a:endParaRPr sz="2000"/>
            </a:p>
            <a:p>
              <a:pPr lvl="2" marL="1371600" indent="-336550" defTabSz="457200">
                <a:spcBef>
                  <a:spcPts val="600"/>
                </a:spcBef>
                <a:buClr>
                  <a:schemeClr val="accent1"/>
                </a:buClr>
                <a:buSzPct val="92000"/>
                <a:buChar char="◼"/>
                <a:defRPr>
                  <a:solidFill>
                    <a:srgbClr val="404040"/>
                  </a:solidFill>
                  <a:latin typeface="+mj-lt"/>
                  <a:ea typeface="+mj-ea"/>
                  <a:cs typeface="+mj-cs"/>
                  <a:sym typeface="Helvetica"/>
                </a:defRPr>
              </a:pPr>
              <a:r>
                <a:t>Examples: AR, AP</a:t>
              </a:r>
              <a:endParaRPr sz="2000"/>
            </a:p>
            <a:p>
              <a:pPr lvl="1" marL="801687" indent="-401638" defTabSz="457200">
                <a:spcBef>
                  <a:spcPts val="600"/>
                </a:spcBef>
                <a:buClr>
                  <a:schemeClr val="accent1"/>
                </a:buClr>
                <a:buSzPct val="92000"/>
                <a:buChar char="➢"/>
                <a:defRPr sz="2400">
                  <a:solidFill>
                    <a:srgbClr val="404040"/>
                  </a:solidFill>
                  <a:latin typeface="+mj-lt"/>
                  <a:ea typeface="+mj-ea"/>
                  <a:cs typeface="+mj-cs"/>
                  <a:sym typeface="Helvetica"/>
                </a:defRPr>
              </a:pPr>
              <a:r>
                <a:t>Subsidiary ledger</a:t>
              </a:r>
            </a:p>
            <a:p>
              <a:pPr lvl="2" marL="1371600" indent="-336550" defTabSz="457200">
                <a:spcBef>
                  <a:spcPts val="600"/>
                </a:spcBef>
                <a:buClr>
                  <a:schemeClr val="accent1"/>
                </a:buClr>
                <a:buSzPct val="92000"/>
                <a:buChar char="◼"/>
                <a:defRPr>
                  <a:solidFill>
                    <a:srgbClr val="404040"/>
                  </a:solidFill>
                  <a:latin typeface="+mj-lt"/>
                  <a:ea typeface="+mj-ea"/>
                  <a:cs typeface="+mj-cs"/>
                  <a:sym typeface="Helvetica"/>
                </a:defRPr>
              </a:pPr>
              <a:r>
                <a:t>A ledger used to record detailed data for a general ledger account with many individual subaccounts</a:t>
              </a:r>
              <a:endParaRPr sz="2000"/>
            </a:p>
            <a:p>
              <a:pPr lvl="2" marL="1371600" indent="-336550" defTabSz="457200">
                <a:spcBef>
                  <a:spcPts val="600"/>
                </a:spcBef>
                <a:buClr>
                  <a:schemeClr val="accent1"/>
                </a:buClr>
                <a:buSzPct val="92000"/>
                <a:buChar char="◼"/>
                <a:defRPr>
                  <a:solidFill>
                    <a:srgbClr val="404040"/>
                  </a:solidFill>
                  <a:latin typeface="+mj-lt"/>
                  <a:ea typeface="+mj-ea"/>
                  <a:cs typeface="+mj-cs"/>
                  <a:sym typeface="Helvetica"/>
                </a:defRPr>
              </a:pPr>
              <a:r>
                <a:t>Breaks down certain general ledger accounts to provide more detailed information to users</a:t>
              </a:r>
            </a:p>
          </p:txBody>
        </p:sp>
      </p:grpSp>
      <p:grpSp>
        <p:nvGrpSpPr>
          <p:cNvPr id="756" name="Content Placeholder 2"/>
          <p:cNvGrpSpPr/>
          <p:nvPr/>
        </p:nvGrpSpPr>
        <p:grpSpPr>
          <a:xfrm>
            <a:off x="581191" y="4358285"/>
            <a:ext cx="4594122" cy="1901113"/>
            <a:chOff x="0" y="0"/>
            <a:chExt cx="4594121" cy="1901112"/>
          </a:xfrm>
        </p:grpSpPr>
        <p:sp>
          <p:nvSpPr>
            <p:cNvPr id="754" name="Rectangle"/>
            <p:cNvSpPr/>
            <p:nvPr/>
          </p:nvSpPr>
          <p:spPr>
            <a:xfrm>
              <a:off x="0" y="-1"/>
              <a:ext cx="4594122" cy="1901114"/>
            </a:xfrm>
            <a:prstGeom prst="rect">
              <a:avLst/>
            </a:prstGeom>
            <a:noFill/>
            <a:ln w="9525" cap="flat">
              <a:solidFill>
                <a:srgbClr val="0070C0"/>
              </a:solidFill>
              <a:prstDash val="solid"/>
              <a:round/>
            </a:ln>
            <a:effectLst/>
          </p:spPr>
          <p:txBody>
            <a:bodyPr wrap="square" lIns="45719" tIns="45719" rIns="45719" bIns="45719" numCol="1" anchor="t">
              <a:noAutofit/>
            </a:bodyPr>
            <a:lstStyle/>
            <a:p>
              <a:pPr defTabSz="457200">
                <a:spcBef>
                  <a:spcPts val="600"/>
                </a:spcBef>
                <a:defRPr sz="2400">
                  <a:solidFill>
                    <a:srgbClr val="404040"/>
                  </a:solidFill>
                  <a:latin typeface="+mj-lt"/>
                  <a:ea typeface="+mj-ea"/>
                  <a:cs typeface="+mj-cs"/>
                  <a:sym typeface="Helvetica"/>
                </a:defRPr>
              </a:pPr>
            </a:p>
          </p:txBody>
        </p:sp>
        <p:sp>
          <p:nvSpPr>
            <p:cNvPr id="755" name="Journal (chronological records)…"/>
            <p:cNvSpPr txBox="1"/>
            <p:nvPr/>
          </p:nvSpPr>
          <p:spPr>
            <a:xfrm>
              <a:off x="50482" y="4762"/>
              <a:ext cx="4493158" cy="184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marL="305999" indent="-305999" defTabSz="457200">
                <a:spcBef>
                  <a:spcPts val="600"/>
                </a:spcBef>
                <a:buClr>
                  <a:schemeClr val="accent1"/>
                </a:buClr>
                <a:buSzPct val="92000"/>
                <a:buChar char="◼"/>
                <a:defRPr b="1" sz="2800">
                  <a:solidFill>
                    <a:srgbClr val="404040"/>
                  </a:solidFill>
                  <a:latin typeface="+mj-lt"/>
                  <a:ea typeface="+mj-ea"/>
                  <a:cs typeface="+mj-cs"/>
                  <a:sym typeface="Helvetica"/>
                </a:defRPr>
              </a:pPr>
              <a:r>
                <a:t>Journal (chronological records)</a:t>
              </a:r>
            </a:p>
            <a:p>
              <a:pPr lvl="1" marL="914400" indent="-392112" defTabSz="457200">
                <a:spcBef>
                  <a:spcPts val="600"/>
                </a:spcBef>
                <a:buClr>
                  <a:schemeClr val="accent1"/>
                </a:buClr>
                <a:buSzPct val="92000"/>
                <a:buChar char="➢"/>
                <a:defRPr sz="2400">
                  <a:solidFill>
                    <a:srgbClr val="404040"/>
                  </a:solidFill>
                  <a:latin typeface="+mj-lt"/>
                  <a:ea typeface="+mj-ea"/>
                  <a:cs typeface="+mj-cs"/>
                  <a:sym typeface="Helvetica"/>
                </a:defRPr>
              </a:pPr>
              <a:r>
                <a:t>General journal</a:t>
              </a:r>
            </a:p>
            <a:p>
              <a:pPr lvl="1" marL="914400" indent="-392112" defTabSz="457200">
                <a:spcBef>
                  <a:spcPts val="600"/>
                </a:spcBef>
                <a:buClr>
                  <a:schemeClr val="accent1"/>
                </a:buClr>
                <a:buSzPct val="92000"/>
                <a:buChar char="➢"/>
                <a:defRPr sz="2400">
                  <a:solidFill>
                    <a:srgbClr val="404040"/>
                  </a:solidFill>
                  <a:latin typeface="+mj-lt"/>
                  <a:ea typeface="+mj-ea"/>
                  <a:cs typeface="+mj-cs"/>
                  <a:sym typeface="Helvetica"/>
                </a:defRPr>
              </a:pPr>
              <a:r>
                <a:t>Special journal</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53" grpId="1"/>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8"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59" name="Picture 2" descr="Picture 2"/>
          <p:cNvPicPr>
            <a:picLocks noChangeAspect="1"/>
          </p:cNvPicPr>
          <p:nvPr/>
        </p:nvPicPr>
        <p:blipFill>
          <a:blip r:embed="rId2">
            <a:extLst/>
          </a:blip>
          <a:stretch>
            <a:fillRect/>
          </a:stretch>
        </p:blipFill>
        <p:spPr>
          <a:xfrm>
            <a:off x="3560883" y="859467"/>
            <a:ext cx="8183877" cy="5664426"/>
          </a:xfrm>
          <a:prstGeom prst="rect">
            <a:avLst/>
          </a:prstGeom>
          <a:ln w="12700">
            <a:miter lim="400000"/>
          </a:ln>
        </p:spPr>
      </p:pic>
      <p:sp>
        <p:nvSpPr>
          <p:cNvPr id="760" name="TextBox 4"/>
          <p:cNvSpPr txBox="1"/>
          <p:nvPr/>
        </p:nvSpPr>
        <p:spPr>
          <a:xfrm>
            <a:off x="492960" y="855141"/>
            <a:ext cx="3118922" cy="156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mj-lt"/>
                <a:ea typeface="+mj-ea"/>
                <a:cs typeface="+mj-cs"/>
                <a:sym typeface="Helvetica"/>
              </a:defRPr>
            </a:lvl1pPr>
          </a:lstStyle>
          <a:p>
            <a:pPr/>
            <a:r>
              <a:t>Accounting Information Flow / Steps in Accounting Process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2" name="Content Placeholder 2"/>
          <p:cNvSpPr txBox="1"/>
          <p:nvPr>
            <p:ph type="body" idx="1"/>
          </p:nvPr>
        </p:nvSpPr>
        <p:spPr>
          <a:xfrm>
            <a:off x="581191" y="2497872"/>
            <a:ext cx="11029617" cy="3477478"/>
          </a:xfrm>
          <a:prstGeom prst="rect">
            <a:avLst/>
          </a:prstGeom>
        </p:spPr>
        <p:txBody>
          <a:bodyPr/>
          <a:lstStyle>
            <a:lvl1pPr marL="0" indent="0" algn="ctr">
              <a:spcBef>
                <a:spcPts val="1000"/>
              </a:spcBef>
              <a:buSzTx/>
              <a:buFont typeface="Wingdings 2"/>
              <a:buNone/>
              <a:defRPr b="1" sz="4400"/>
            </a:lvl1pPr>
          </a:lstStyle>
          <a:p>
            <a:pPr/>
            <a:r>
              <a:t>The Accounting Equation</a:t>
            </a:r>
          </a:p>
        </p:txBody>
      </p:sp>
      <p:sp>
        <p:nvSpPr>
          <p:cNvPr id="763"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Rectangle 8"/>
          <p:cNvSpPr txBox="1"/>
          <p:nvPr/>
        </p:nvSpPr>
        <p:spPr>
          <a:xfrm>
            <a:off x="45719" y="712771"/>
            <a:ext cx="12100560" cy="637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spcBef>
                <a:spcPts val="600"/>
              </a:spcBef>
              <a:defRPr b="1" sz="3600">
                <a:solidFill>
                  <a:srgbClr val="0070C0"/>
                </a:solidFill>
                <a:latin typeface="+mj-lt"/>
                <a:ea typeface="+mj-ea"/>
                <a:cs typeface="+mj-cs"/>
                <a:sym typeface="Helvetica"/>
              </a:defRPr>
            </a:lvl1pPr>
          </a:lstStyle>
          <a:p>
            <a:pPr/>
            <a:r>
              <a:t>Roles of Accounting</a:t>
            </a:r>
          </a:p>
        </p:txBody>
      </p:sp>
      <p:sp>
        <p:nvSpPr>
          <p:cNvPr id="494" name="TextBox 1"/>
          <p:cNvSpPr txBox="1"/>
          <p:nvPr/>
        </p:nvSpPr>
        <p:spPr>
          <a:xfrm>
            <a:off x="501960" y="4071134"/>
            <a:ext cx="1841858" cy="469266"/>
          </a:xfrm>
          <a:prstGeom prst="rect">
            <a:avLst/>
          </a:prstGeom>
          <a:ln>
            <a:solidFill>
              <a:srgbClr val="002060"/>
            </a:solidFill>
          </a:ln>
          <a:extLst>
            <a:ext uri="{C572A759-6A51-4108-AA02-DFA0A04FC94B}">
              <ma14:wrappingTextBoxFlag xmlns:ma14="http://schemas.microsoft.com/office/mac/drawingml/2011/main" val="1"/>
            </a:ext>
          </a:extLst>
        </p:spPr>
        <p:txBody>
          <a:bodyPr wrap="none" lIns="45719" rIns="45719">
            <a:spAutoFit/>
          </a:bodyPr>
          <a:lstStyle>
            <a:lvl1pPr>
              <a:defRPr sz="2400"/>
            </a:lvl1pPr>
          </a:lstStyle>
          <a:p>
            <a:pPr/>
            <a:r>
              <a:t>Organization</a:t>
            </a:r>
          </a:p>
        </p:txBody>
      </p:sp>
      <p:sp>
        <p:nvSpPr>
          <p:cNvPr id="495" name="TextBox 7"/>
          <p:cNvSpPr txBox="1"/>
          <p:nvPr/>
        </p:nvSpPr>
        <p:spPr>
          <a:xfrm>
            <a:off x="2899770" y="5081701"/>
            <a:ext cx="2722474" cy="469266"/>
          </a:xfrm>
          <a:prstGeom prst="rect">
            <a:avLst/>
          </a:prstGeom>
          <a:ln>
            <a:solidFill>
              <a:srgbClr val="002060"/>
            </a:solidFill>
          </a:ln>
          <a:extLst>
            <a:ext uri="{C572A759-6A51-4108-AA02-DFA0A04FC94B}">
              <ma14:wrappingTextBoxFlag xmlns:ma14="http://schemas.microsoft.com/office/mac/drawingml/2011/main" val="1"/>
            </a:ext>
          </a:extLst>
        </p:spPr>
        <p:txBody>
          <a:bodyPr wrap="none" lIns="45719" rIns="45719">
            <a:spAutoFit/>
          </a:bodyPr>
          <a:lstStyle>
            <a:lvl1pPr>
              <a:defRPr sz="2400"/>
            </a:lvl1pPr>
          </a:lstStyle>
          <a:p>
            <a:pPr/>
            <a:r>
              <a:t>Economic Activities</a:t>
            </a:r>
          </a:p>
        </p:txBody>
      </p:sp>
      <p:sp>
        <p:nvSpPr>
          <p:cNvPr id="496" name="TextBox 10"/>
          <p:cNvSpPr txBox="1"/>
          <p:nvPr/>
        </p:nvSpPr>
        <p:spPr>
          <a:xfrm>
            <a:off x="2899770" y="2929283"/>
            <a:ext cx="1892757" cy="469266"/>
          </a:xfrm>
          <a:prstGeom prst="rect">
            <a:avLst/>
          </a:prstGeom>
          <a:ln>
            <a:solidFill>
              <a:srgbClr val="002060"/>
            </a:solidFill>
          </a:ln>
          <a:extLst>
            <a:ext uri="{C572A759-6A51-4108-AA02-DFA0A04FC94B}">
              <ma14:wrappingTextBoxFlag xmlns:ma14="http://schemas.microsoft.com/office/mac/drawingml/2011/main" val="1"/>
            </a:ext>
          </a:extLst>
        </p:spPr>
        <p:txBody>
          <a:bodyPr wrap="none" lIns="45719" rIns="45719">
            <a:spAutoFit/>
          </a:bodyPr>
          <a:lstStyle>
            <a:lvl1pPr>
              <a:defRPr sz="2400"/>
            </a:lvl1pPr>
          </a:lstStyle>
          <a:p>
            <a:pPr/>
            <a:r>
              <a:t>Stakeholders</a:t>
            </a:r>
          </a:p>
        </p:txBody>
      </p:sp>
      <p:sp>
        <p:nvSpPr>
          <p:cNvPr id="497" name="TextBox 9"/>
          <p:cNvSpPr txBox="1"/>
          <p:nvPr/>
        </p:nvSpPr>
        <p:spPr>
          <a:xfrm>
            <a:off x="5228728" y="1800043"/>
            <a:ext cx="2999121" cy="1078866"/>
          </a:xfrm>
          <a:prstGeom prst="rect">
            <a:avLst/>
          </a:prstGeom>
          <a:ln>
            <a:solidFill>
              <a:srgbClr val="002060"/>
            </a:solidFill>
          </a:ln>
          <a:extLst>
            <a:ext uri="{C572A759-6A51-4108-AA02-DFA0A04FC94B}">
              <ma14:wrappingTextBoxFlag xmlns:ma14="http://schemas.microsoft.com/office/mac/drawingml/2011/main" val="1"/>
            </a:ext>
          </a:extLst>
        </p:spPr>
        <p:txBody>
          <a:bodyPr wrap="none" lIns="45719" rIns="45719">
            <a:spAutoFit/>
          </a:bodyPr>
          <a:lstStyle/>
          <a:p>
            <a:pPr>
              <a:defRPr sz="2400"/>
            </a:pPr>
            <a:r>
              <a:t>Internal:</a:t>
            </a:r>
          </a:p>
          <a:p>
            <a:pPr marL="457200" indent="-333375">
              <a:buSzPct val="100000"/>
              <a:buFont typeface="Arial"/>
              <a:buChar char="•"/>
              <a:defRPr sz="2000"/>
            </a:pPr>
            <a:r>
              <a:t>Owners/Management</a:t>
            </a:r>
          </a:p>
          <a:p>
            <a:pPr marL="457200" indent="-333375">
              <a:buSzPct val="100000"/>
              <a:buFont typeface="Arial"/>
              <a:buChar char="•"/>
              <a:defRPr sz="2000"/>
            </a:pPr>
            <a:r>
              <a:t>Employees</a:t>
            </a:r>
          </a:p>
        </p:txBody>
      </p:sp>
      <p:sp>
        <p:nvSpPr>
          <p:cNvPr id="498" name="TextBox 11"/>
          <p:cNvSpPr txBox="1"/>
          <p:nvPr/>
        </p:nvSpPr>
        <p:spPr>
          <a:xfrm>
            <a:off x="5228728" y="3195913"/>
            <a:ext cx="2879314" cy="1383666"/>
          </a:xfrm>
          <a:prstGeom prst="rect">
            <a:avLst/>
          </a:prstGeom>
          <a:ln>
            <a:solidFill>
              <a:srgbClr val="002060"/>
            </a:solidFill>
          </a:ln>
          <a:extLst>
            <a:ext uri="{C572A759-6A51-4108-AA02-DFA0A04FC94B}">
              <ma14:wrappingTextBoxFlag xmlns:ma14="http://schemas.microsoft.com/office/mac/drawingml/2011/main" val="1"/>
            </a:ext>
          </a:extLst>
        </p:spPr>
        <p:txBody>
          <a:bodyPr lIns="45719" rIns="45719">
            <a:spAutoFit/>
          </a:bodyPr>
          <a:lstStyle/>
          <a:p>
            <a:pPr>
              <a:defRPr sz="2400"/>
            </a:pPr>
            <a:r>
              <a:t>External:</a:t>
            </a:r>
            <a:endParaRPr sz="2000"/>
          </a:p>
          <a:p>
            <a:pPr marL="457200" indent="-333375">
              <a:buSzPct val="100000"/>
              <a:buFont typeface="Arial"/>
              <a:buChar char="•"/>
              <a:defRPr sz="2000"/>
            </a:pPr>
            <a:r>
              <a:t>Investors/Creditors</a:t>
            </a:r>
          </a:p>
          <a:p>
            <a:pPr marL="457200" indent="-333375">
              <a:buSzPct val="100000"/>
              <a:buFont typeface="Arial"/>
              <a:buChar char="•"/>
              <a:defRPr sz="2000"/>
            </a:pPr>
            <a:r>
              <a:t>Customers</a:t>
            </a:r>
          </a:p>
          <a:p>
            <a:pPr marL="457200" indent="-333375">
              <a:buSzPct val="100000"/>
              <a:buFont typeface="Arial"/>
              <a:buChar char="•"/>
              <a:defRPr sz="2000"/>
            </a:pPr>
            <a:r>
              <a:t>Regulators</a:t>
            </a:r>
          </a:p>
        </p:txBody>
      </p:sp>
      <p:sp>
        <p:nvSpPr>
          <p:cNvPr id="499" name="TextBox 12"/>
          <p:cNvSpPr txBox="1"/>
          <p:nvPr/>
        </p:nvSpPr>
        <p:spPr>
          <a:xfrm>
            <a:off x="8633638" y="2824833"/>
            <a:ext cx="1977119" cy="405766"/>
          </a:xfrm>
          <a:prstGeom prst="rect">
            <a:avLst/>
          </a:prstGeom>
          <a:ln>
            <a:solidFill>
              <a:srgbClr val="002060"/>
            </a:solidFill>
          </a:ln>
          <a:extLst>
            <a:ext uri="{C572A759-6A51-4108-AA02-DFA0A04FC94B}">
              <ma14:wrappingTextBoxFlag xmlns:ma14="http://schemas.microsoft.com/office/mac/drawingml/2011/main" val="1"/>
            </a:ext>
          </a:extLst>
        </p:spPr>
        <p:txBody>
          <a:bodyPr wrap="none" lIns="45719" rIns="45719">
            <a:spAutoFit/>
          </a:bodyPr>
          <a:lstStyle>
            <a:lvl1pPr>
              <a:defRPr sz="2000"/>
            </a:lvl1pPr>
          </a:lstStyle>
          <a:p>
            <a:pPr/>
            <a:r>
              <a:t>Decision Making</a:t>
            </a:r>
          </a:p>
        </p:txBody>
      </p:sp>
      <p:sp>
        <p:nvSpPr>
          <p:cNvPr id="500" name="TextBox 13"/>
          <p:cNvSpPr txBox="1"/>
          <p:nvPr/>
        </p:nvSpPr>
        <p:spPr>
          <a:xfrm>
            <a:off x="6183717" y="5081699"/>
            <a:ext cx="4789083" cy="1574166"/>
          </a:xfrm>
          <a:prstGeom prst="rect">
            <a:avLst/>
          </a:prstGeom>
          <a:ln>
            <a:solidFill>
              <a:srgbClr val="002060"/>
            </a:solidFill>
          </a:ln>
          <a:extLst>
            <a:ext uri="{C572A759-6A51-4108-AA02-DFA0A04FC94B}">
              <ma14:wrappingTextBoxFlag xmlns:ma14="http://schemas.microsoft.com/office/mac/drawingml/2011/main" val="1"/>
            </a:ext>
          </a:extLst>
        </p:spPr>
        <p:txBody>
          <a:bodyPr lIns="45719" rIns="45719">
            <a:spAutoFit/>
          </a:bodyPr>
          <a:lstStyle>
            <a:lvl1pPr>
              <a:defRPr sz="2400">
                <a:solidFill>
                  <a:srgbClr val="0070C0"/>
                </a:solidFill>
              </a:defRPr>
            </a:lvl1pPr>
          </a:lstStyle>
          <a:p>
            <a:pPr/>
            <a:r>
              <a:t>Identifying, measuring, recording, and communicating an organization's economic activities to users</a:t>
            </a:r>
          </a:p>
        </p:txBody>
      </p:sp>
      <p:sp>
        <p:nvSpPr>
          <p:cNvPr id="501" name="TextBox 14"/>
          <p:cNvSpPr txBox="1"/>
          <p:nvPr/>
        </p:nvSpPr>
        <p:spPr>
          <a:xfrm>
            <a:off x="10034162" y="3708517"/>
            <a:ext cx="1877275" cy="1015366"/>
          </a:xfrm>
          <a:prstGeom prst="rect">
            <a:avLst/>
          </a:prstGeom>
          <a:ln>
            <a:solidFill>
              <a:srgbClr val="7030A0"/>
            </a:solidFill>
          </a:ln>
          <a:extLst>
            <a:ext uri="{C572A759-6A51-4108-AA02-DFA0A04FC94B}">
              <ma14:wrappingTextBoxFlag xmlns:ma14="http://schemas.microsoft.com/office/mac/drawingml/2011/main" val="1"/>
            </a:ext>
          </a:extLst>
        </p:spPr>
        <p:txBody>
          <a:bodyPr lIns="45719" rIns="45719">
            <a:spAutoFit/>
          </a:bodyPr>
          <a:lstStyle/>
          <a:p>
            <a:pPr algn="ctr">
              <a:defRPr b="1" sz="2000">
                <a:latin typeface="+mj-lt"/>
                <a:ea typeface="+mj-ea"/>
                <a:cs typeface="+mj-cs"/>
                <a:sym typeface="Helvetica"/>
              </a:defRPr>
            </a:pPr>
            <a:r>
              <a:t> </a:t>
            </a:r>
            <a:r>
              <a:rPr>
                <a:solidFill>
                  <a:srgbClr val="0070C0"/>
                </a:solidFill>
              </a:rPr>
              <a:t>Financial and managerial accounting</a:t>
            </a:r>
          </a:p>
        </p:txBody>
      </p:sp>
      <p:sp>
        <p:nvSpPr>
          <p:cNvPr id="502" name="Left Brace 2"/>
          <p:cNvSpPr/>
          <p:nvPr/>
        </p:nvSpPr>
        <p:spPr>
          <a:xfrm>
            <a:off x="2403566" y="3195913"/>
            <a:ext cx="409305" cy="22121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51"/>
                  <a:pt x="10800" y="21267"/>
                </a:cubicBezTo>
                <a:lnTo>
                  <a:pt x="10800" y="11133"/>
                </a:lnTo>
                <a:cubicBezTo>
                  <a:pt x="10800" y="10949"/>
                  <a:pt x="5965" y="10800"/>
                  <a:pt x="0" y="10800"/>
                </a:cubicBezTo>
                <a:cubicBezTo>
                  <a:pt x="5965" y="10800"/>
                  <a:pt x="10800" y="10651"/>
                  <a:pt x="10800" y="10467"/>
                </a:cubicBezTo>
                <a:lnTo>
                  <a:pt x="10800" y="333"/>
                </a:lnTo>
                <a:cubicBezTo>
                  <a:pt x="10800" y="149"/>
                  <a:pt x="15635" y="0"/>
                  <a:pt x="21600" y="0"/>
                </a:cubicBezTo>
              </a:path>
            </a:pathLst>
          </a:custGeom>
          <a:ln w="12700" cap="rnd">
            <a:solidFill>
              <a:srgbClr val="873EB7"/>
            </a:solidFill>
          </a:ln>
        </p:spPr>
        <p:txBody>
          <a:bodyPr lIns="45719" rIns="45719" anchor="ctr"/>
          <a:lstStyle/>
          <a:p>
            <a:pPr algn="ctr"/>
          </a:p>
        </p:txBody>
      </p:sp>
      <p:sp>
        <p:nvSpPr>
          <p:cNvPr id="503" name="Left Brace 15"/>
          <p:cNvSpPr/>
          <p:nvPr/>
        </p:nvSpPr>
        <p:spPr>
          <a:xfrm>
            <a:off x="4741664" y="1800042"/>
            <a:ext cx="409305" cy="27808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81"/>
                  <a:pt x="10800" y="21335"/>
                </a:cubicBezTo>
                <a:lnTo>
                  <a:pt x="10800" y="11065"/>
                </a:lnTo>
                <a:cubicBezTo>
                  <a:pt x="10800" y="10919"/>
                  <a:pt x="5965" y="10800"/>
                  <a:pt x="0" y="10800"/>
                </a:cubicBezTo>
                <a:cubicBezTo>
                  <a:pt x="5965" y="10800"/>
                  <a:pt x="10800" y="10681"/>
                  <a:pt x="10800" y="10535"/>
                </a:cubicBezTo>
                <a:lnTo>
                  <a:pt x="10800" y="265"/>
                </a:lnTo>
                <a:cubicBezTo>
                  <a:pt x="10800" y="119"/>
                  <a:pt x="15635" y="0"/>
                  <a:pt x="21600" y="0"/>
                </a:cubicBezTo>
              </a:path>
            </a:pathLst>
          </a:custGeom>
          <a:ln w="12700" cap="rnd">
            <a:solidFill>
              <a:srgbClr val="873EB7"/>
            </a:solidFill>
          </a:ln>
        </p:spPr>
        <p:txBody>
          <a:bodyPr lIns="45719" rIns="45719" anchor="ctr"/>
          <a:lstStyle/>
          <a:p>
            <a:pPr algn="ctr"/>
          </a:p>
        </p:txBody>
      </p:sp>
      <p:sp>
        <p:nvSpPr>
          <p:cNvPr id="504" name="Right Arrow 4"/>
          <p:cNvSpPr/>
          <p:nvPr/>
        </p:nvSpPr>
        <p:spPr>
          <a:xfrm>
            <a:off x="5706450" y="5125298"/>
            <a:ext cx="278675" cy="374469"/>
          </a:xfrm>
          <a:prstGeom prst="rightArrow">
            <a:avLst>
              <a:gd name="adj1" fmla="val 50000"/>
              <a:gd name="adj2" fmla="val 50000"/>
            </a:avLst>
          </a:prstGeom>
          <a:solidFill>
            <a:schemeClr val="accent1"/>
          </a:solidFill>
          <a:ln w="22225" cap="rnd">
            <a:solidFill>
              <a:srgbClr val="6C388E"/>
            </a:solidFill>
          </a:ln>
        </p:spPr>
        <p:txBody>
          <a:bodyPr lIns="45719" rIns="45719" anchor="ctr"/>
          <a:lstStyle/>
          <a:p>
            <a:pPr algn="ctr">
              <a:defRPr>
                <a:solidFill>
                  <a:srgbClr val="FFFFFF"/>
                </a:solidFill>
              </a:defRPr>
            </a:pPr>
          </a:p>
        </p:txBody>
      </p:sp>
      <p:sp>
        <p:nvSpPr>
          <p:cNvPr id="505" name="Right Arrow 16"/>
          <p:cNvSpPr/>
          <p:nvPr/>
        </p:nvSpPr>
        <p:spPr>
          <a:xfrm>
            <a:off x="8203220" y="2841390"/>
            <a:ext cx="278675" cy="374469"/>
          </a:xfrm>
          <a:prstGeom prst="rightArrow">
            <a:avLst>
              <a:gd name="adj1" fmla="val 50000"/>
              <a:gd name="adj2" fmla="val 50000"/>
            </a:avLst>
          </a:prstGeom>
          <a:solidFill>
            <a:schemeClr val="accent1"/>
          </a:solidFill>
          <a:ln w="22225" cap="rnd">
            <a:solidFill>
              <a:srgbClr val="6C388E"/>
            </a:solidFill>
          </a:ln>
        </p:spPr>
        <p:txBody>
          <a:bodyPr lIns="45719" rIns="45719" anchor="ctr"/>
          <a:lstStyle/>
          <a:p>
            <a:pPr algn="ctr">
              <a:defRPr>
                <a:solidFill>
                  <a:srgbClr val="FFFFFF"/>
                </a:solidFill>
              </a:defRPr>
            </a:pPr>
          </a:p>
        </p:txBody>
      </p:sp>
      <p:sp>
        <p:nvSpPr>
          <p:cNvPr id="506" name="Up Arrow 5"/>
          <p:cNvSpPr/>
          <p:nvPr/>
        </p:nvSpPr>
        <p:spPr>
          <a:xfrm>
            <a:off x="9309133" y="3429000"/>
            <a:ext cx="539273" cy="14010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157"/>
                </a:moveTo>
                <a:lnTo>
                  <a:pt x="10800" y="0"/>
                </a:lnTo>
                <a:lnTo>
                  <a:pt x="21600" y="4157"/>
                </a:lnTo>
                <a:lnTo>
                  <a:pt x="16200" y="4157"/>
                </a:lnTo>
                <a:lnTo>
                  <a:pt x="16200" y="21600"/>
                </a:lnTo>
                <a:lnTo>
                  <a:pt x="5400" y="21600"/>
                </a:lnTo>
                <a:lnTo>
                  <a:pt x="5400" y="4157"/>
                </a:lnTo>
                <a:close/>
              </a:path>
            </a:pathLst>
          </a:custGeom>
          <a:solidFill>
            <a:schemeClr val="accent1"/>
          </a:solidFill>
          <a:ln w="22225" cap="rnd">
            <a:solidFill>
              <a:srgbClr val="6C388E"/>
            </a:solidFill>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0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506"/>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505"/>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4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1" grpId="1"/>
      <p:bldP build="whole" bldLvl="1" animBg="1" rev="0" advAuto="0" spid="505" grpId="3"/>
      <p:bldP build="whole" bldLvl="1" animBg="1" rev="0" advAuto="0" spid="506" grpId="2"/>
      <p:bldP build="whole" bldLvl="1" animBg="1" rev="0" advAuto="0" spid="499" grpId="4"/>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5" name="Title 1"/>
          <p:cNvSpPr txBox="1"/>
          <p:nvPr>
            <p:ph type="title"/>
          </p:nvPr>
        </p:nvSpPr>
        <p:spPr>
          <a:xfrm>
            <a:off x="581192" y="702155"/>
            <a:ext cx="11029616" cy="1188721"/>
          </a:xfrm>
          <a:prstGeom prst="rect">
            <a:avLst/>
          </a:prstGeom>
        </p:spPr>
        <p:txBody>
          <a:bodyPr/>
          <a:lstStyle>
            <a:lvl1pPr>
              <a:defRPr b="1" sz="3200">
                <a:latin typeface="+mj-lt"/>
                <a:ea typeface="+mj-ea"/>
                <a:cs typeface="+mj-cs"/>
                <a:sym typeface="Helvetica"/>
              </a:defRPr>
            </a:lvl1pPr>
          </a:lstStyle>
          <a:p>
            <a:pPr/>
            <a:r>
              <a:t>The accounting equation</a:t>
            </a:r>
          </a:p>
        </p:txBody>
      </p:sp>
      <p:sp>
        <p:nvSpPr>
          <p:cNvPr id="766" name="Slide Number Placeholder 4"/>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67" name="Picture 8" descr="Picture 8"/>
          <p:cNvPicPr>
            <a:picLocks noChangeAspect="1"/>
          </p:cNvPicPr>
          <p:nvPr/>
        </p:nvPicPr>
        <p:blipFill>
          <a:blip r:embed="rId2">
            <a:extLst/>
          </a:blip>
          <a:stretch>
            <a:fillRect/>
          </a:stretch>
        </p:blipFill>
        <p:spPr>
          <a:xfrm>
            <a:off x="1792968" y="2457815"/>
            <a:ext cx="8606064" cy="1346201"/>
          </a:xfrm>
          <a:prstGeom prst="rect">
            <a:avLst/>
          </a:prstGeom>
          <a:ln w="12700">
            <a:miter lim="400000"/>
          </a:ln>
        </p:spPr>
      </p:pic>
      <p:grpSp>
        <p:nvGrpSpPr>
          <p:cNvPr id="770" name="Group 2"/>
          <p:cNvGrpSpPr/>
          <p:nvPr/>
        </p:nvGrpSpPr>
        <p:grpSpPr>
          <a:xfrm>
            <a:off x="271861" y="4113648"/>
            <a:ext cx="11648277" cy="1247403"/>
            <a:chOff x="0" y="0"/>
            <a:chExt cx="11648275" cy="1247401"/>
          </a:xfrm>
        </p:grpSpPr>
        <p:pic>
          <p:nvPicPr>
            <p:cNvPr id="768" name="Picture 9" descr="Picture 9"/>
            <p:cNvPicPr>
              <a:picLocks noChangeAspect="1"/>
            </p:cNvPicPr>
            <p:nvPr/>
          </p:nvPicPr>
          <p:blipFill>
            <a:blip r:embed="rId3">
              <a:extLst/>
            </a:blip>
            <a:stretch>
              <a:fillRect/>
            </a:stretch>
          </p:blipFill>
          <p:spPr>
            <a:xfrm>
              <a:off x="0" y="0"/>
              <a:ext cx="11648276" cy="1247402"/>
            </a:xfrm>
            <a:prstGeom prst="rect">
              <a:avLst/>
            </a:prstGeom>
            <a:ln w="12700" cap="flat">
              <a:noFill/>
              <a:miter lim="400000"/>
            </a:ln>
            <a:effectLst/>
          </p:spPr>
        </p:pic>
        <p:sp>
          <p:nvSpPr>
            <p:cNvPr id="769" name="Rectangle 6"/>
            <p:cNvSpPr/>
            <p:nvPr/>
          </p:nvSpPr>
          <p:spPr>
            <a:xfrm>
              <a:off x="113148" y="0"/>
              <a:ext cx="11535128" cy="398193"/>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70" grpId="1"/>
    </p:bld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2"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73" name="Picture 1" descr="Picture 1"/>
          <p:cNvPicPr>
            <a:picLocks noChangeAspect="1"/>
          </p:cNvPicPr>
          <p:nvPr/>
        </p:nvPicPr>
        <p:blipFill>
          <a:blip r:embed="rId2">
            <a:extLst/>
          </a:blip>
          <a:stretch>
            <a:fillRect/>
          </a:stretch>
        </p:blipFill>
        <p:spPr>
          <a:xfrm>
            <a:off x="1646766" y="717550"/>
            <a:ext cx="9321801" cy="2984500"/>
          </a:xfrm>
          <a:prstGeom prst="rect">
            <a:avLst/>
          </a:prstGeom>
          <a:ln w="12700">
            <a:miter lim="400000"/>
          </a:ln>
        </p:spPr>
      </p:pic>
      <p:pic>
        <p:nvPicPr>
          <p:cNvPr id="774" name="Picture 2" descr="Picture 2"/>
          <p:cNvPicPr>
            <a:picLocks noChangeAspect="1"/>
          </p:cNvPicPr>
          <p:nvPr/>
        </p:nvPicPr>
        <p:blipFill>
          <a:blip r:embed="rId3">
            <a:extLst/>
          </a:blip>
          <a:stretch>
            <a:fillRect/>
          </a:stretch>
        </p:blipFill>
        <p:spPr>
          <a:xfrm>
            <a:off x="334433" y="3795183"/>
            <a:ext cx="3160131" cy="2721865"/>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6" name="Content Placeholder 2"/>
          <p:cNvSpPr txBox="1"/>
          <p:nvPr>
            <p:ph type="body" idx="1"/>
          </p:nvPr>
        </p:nvSpPr>
        <p:spPr>
          <a:xfrm>
            <a:off x="581191" y="2497872"/>
            <a:ext cx="11029617" cy="3477478"/>
          </a:xfrm>
          <a:prstGeom prst="rect">
            <a:avLst/>
          </a:prstGeom>
        </p:spPr>
        <p:txBody>
          <a:bodyPr/>
          <a:lstStyle>
            <a:lvl1pPr marL="0" indent="0" algn="ctr">
              <a:spcBef>
                <a:spcPts val="1000"/>
              </a:spcBef>
              <a:buSzTx/>
              <a:buFont typeface="Wingdings 2"/>
              <a:buNone/>
              <a:defRPr b="1" sz="4400"/>
            </a:lvl1pPr>
          </a:lstStyle>
          <a:p>
            <a:pPr/>
            <a:r>
              <a:t>Normal Balance of Major Accounts</a:t>
            </a:r>
          </a:p>
        </p:txBody>
      </p:sp>
      <p:sp>
        <p:nvSpPr>
          <p:cNvPr id="777"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9" name="Title 1"/>
          <p:cNvSpPr txBox="1"/>
          <p:nvPr>
            <p:ph type="title"/>
          </p:nvPr>
        </p:nvSpPr>
        <p:spPr>
          <a:xfrm>
            <a:off x="581192" y="702155"/>
            <a:ext cx="11029616" cy="1188721"/>
          </a:xfrm>
          <a:prstGeom prst="rect">
            <a:avLst/>
          </a:prstGeom>
        </p:spPr>
        <p:txBody>
          <a:bodyPr/>
          <a:lstStyle/>
          <a:p>
            <a:pPr>
              <a:defRPr b="1">
                <a:solidFill>
                  <a:srgbClr val="0070C0"/>
                </a:solidFill>
              </a:defRPr>
            </a:pPr>
            <a:r>
              <a:t>A </a:t>
            </a:r>
            <a:r>
              <a:rPr>
                <a:solidFill>
                  <a:srgbClr val="000000"/>
                </a:solidFill>
              </a:rPr>
              <a:t>| </a:t>
            </a:r>
            <a:r>
              <a:rPr>
                <a:solidFill>
                  <a:srgbClr val="C00000"/>
                </a:solidFill>
              </a:rPr>
              <a:t>LE </a:t>
            </a:r>
            <a:r>
              <a:rPr b="0">
                <a:solidFill>
                  <a:srgbClr val="404040"/>
                </a:solidFill>
              </a:rPr>
              <a:t>- </a:t>
            </a:r>
            <a:r>
              <a:rPr>
                <a:solidFill>
                  <a:srgbClr val="C00000"/>
                </a:solidFill>
              </a:rPr>
              <a:t>R </a:t>
            </a:r>
            <a:r>
              <a:rPr>
                <a:solidFill>
                  <a:srgbClr val="000000"/>
                </a:solidFill>
              </a:rPr>
              <a:t>| </a:t>
            </a:r>
            <a:r>
              <a:t>E</a:t>
            </a:r>
          </a:p>
        </p:txBody>
      </p:sp>
      <p:sp>
        <p:nvSpPr>
          <p:cNvPr id="780"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81" name="Rectangle 2"/>
          <p:cNvSpPr/>
          <p:nvPr/>
        </p:nvSpPr>
        <p:spPr>
          <a:xfrm>
            <a:off x="652000" y="2785914"/>
            <a:ext cx="5315663" cy="1828166"/>
          </a:xfrm>
          <a:prstGeom prst="rect">
            <a:avLst/>
          </a:prstGeom>
          <a:ln>
            <a:solidFill>
              <a:srgbClr val="002060"/>
            </a:solidFill>
          </a:ln>
          <a:extLst>
            <a:ext uri="{C572A759-6A51-4108-AA02-DFA0A04FC94B}">
              <ma14:wrappingTextBoxFlag xmlns:ma14="http://schemas.microsoft.com/office/mac/drawingml/2011/main" val="1"/>
            </a:ext>
          </a:extLst>
        </p:spPr>
        <p:txBody>
          <a:bodyPr lIns="45719" rIns="45719">
            <a:spAutoFit/>
          </a:bodyPr>
          <a:lstStyle/>
          <a:p>
            <a:pPr>
              <a:spcBef>
                <a:spcPts val="600"/>
              </a:spcBef>
              <a:defRPr sz="2400">
                <a:solidFill>
                  <a:srgbClr val="0070C0"/>
                </a:solidFill>
              </a:defRPr>
            </a:pPr>
            <a:r>
              <a:t>Assets</a:t>
            </a:r>
            <a:r>
              <a:rPr>
                <a:solidFill>
                  <a:srgbClr val="000000"/>
                </a:solidFill>
              </a:rPr>
              <a:t> and </a:t>
            </a:r>
            <a:r>
              <a:t>Expenses</a:t>
            </a:r>
            <a:r>
              <a:rPr>
                <a:solidFill>
                  <a:srgbClr val="000000"/>
                </a:solidFill>
              </a:rPr>
              <a:t> have what is known as a normal </a:t>
            </a:r>
            <a:r>
              <a:rPr b="1"/>
              <a:t>debit </a:t>
            </a:r>
            <a:r>
              <a:rPr>
                <a:solidFill>
                  <a:srgbClr val="000000"/>
                </a:solidFill>
              </a:rPr>
              <a:t>balance.</a:t>
            </a:r>
            <a:endParaRPr>
              <a:solidFill>
                <a:srgbClr val="000000"/>
              </a:solidFill>
            </a:endParaRPr>
          </a:p>
          <a:p>
            <a:pPr marL="457200" indent="-457200">
              <a:spcBef>
                <a:spcPts val="600"/>
              </a:spcBef>
              <a:buSzPct val="100000"/>
              <a:buChar char="➢"/>
              <a:defRPr sz="2000"/>
            </a:pPr>
            <a:r>
              <a:t>This simply means that the balance of that item will increase if it is debited, and it will decrease if it is credited.</a:t>
            </a:r>
          </a:p>
        </p:txBody>
      </p:sp>
      <p:sp>
        <p:nvSpPr>
          <p:cNvPr id="782" name="Rectangle 5"/>
          <p:cNvSpPr/>
          <p:nvPr/>
        </p:nvSpPr>
        <p:spPr>
          <a:xfrm>
            <a:off x="6224337" y="2802565"/>
            <a:ext cx="5315663" cy="1828166"/>
          </a:xfrm>
          <a:prstGeom prst="rect">
            <a:avLst/>
          </a:prstGeom>
          <a:ln>
            <a:solidFill>
              <a:srgbClr val="002060"/>
            </a:solidFill>
          </a:ln>
          <a:extLst>
            <a:ext uri="{C572A759-6A51-4108-AA02-DFA0A04FC94B}">
              <ma14:wrappingTextBoxFlag xmlns:ma14="http://schemas.microsoft.com/office/mac/drawingml/2011/main" val="1"/>
            </a:ext>
          </a:extLst>
        </p:spPr>
        <p:txBody>
          <a:bodyPr lIns="45719" rIns="45719">
            <a:spAutoFit/>
          </a:bodyPr>
          <a:lstStyle/>
          <a:p>
            <a:pPr>
              <a:spcBef>
                <a:spcPts val="600"/>
              </a:spcBef>
              <a:defRPr sz="2400">
                <a:solidFill>
                  <a:srgbClr val="C00000"/>
                </a:solidFill>
              </a:defRPr>
            </a:pPr>
            <a:r>
              <a:t>Liabilities</a:t>
            </a:r>
            <a:r>
              <a:rPr>
                <a:solidFill>
                  <a:srgbClr val="000000"/>
                </a:solidFill>
              </a:rPr>
              <a:t>, </a:t>
            </a:r>
            <a:r>
              <a:t>Equity</a:t>
            </a:r>
            <a:r>
              <a:rPr>
                <a:solidFill>
                  <a:srgbClr val="000000"/>
                </a:solidFill>
              </a:rPr>
              <a:t>, and </a:t>
            </a:r>
            <a:r>
              <a:t>Revenue</a:t>
            </a:r>
            <a:r>
              <a:rPr>
                <a:solidFill>
                  <a:srgbClr val="000000"/>
                </a:solidFill>
              </a:rPr>
              <a:t> have normal</a:t>
            </a:r>
            <a:r>
              <a:rPr b="1"/>
              <a:t> credit </a:t>
            </a:r>
            <a:r>
              <a:rPr>
                <a:solidFill>
                  <a:srgbClr val="000000"/>
                </a:solidFill>
              </a:rPr>
              <a:t>balances.</a:t>
            </a:r>
            <a:endParaRPr>
              <a:solidFill>
                <a:srgbClr val="000000"/>
              </a:solidFill>
            </a:endParaRPr>
          </a:p>
          <a:p>
            <a:pPr marL="457200" indent="-457200">
              <a:spcBef>
                <a:spcPts val="600"/>
              </a:spcBef>
              <a:buSzPct val="100000"/>
              <a:buChar char="➢"/>
              <a:defRPr sz="2000"/>
            </a:pPr>
            <a:r>
              <a:t>This means that in order to increase any of these accounts, you would need to credit them.</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82" grpId="1"/>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4" name="Title 1"/>
          <p:cNvSpPr txBox="1"/>
          <p:nvPr>
            <p:ph type="title"/>
          </p:nvPr>
        </p:nvSpPr>
        <p:spPr>
          <a:xfrm>
            <a:off x="581192" y="702155"/>
            <a:ext cx="11029616" cy="1188721"/>
          </a:xfrm>
          <a:prstGeom prst="rect">
            <a:avLst/>
          </a:prstGeom>
        </p:spPr>
        <p:txBody>
          <a:bodyPr/>
          <a:lstStyle>
            <a:lvl1pPr>
              <a:defRPr sz="3200"/>
            </a:lvl1pPr>
          </a:lstStyle>
          <a:p>
            <a:pPr/>
            <a:r>
              <a:t>The accounting equation</a:t>
            </a:r>
          </a:p>
        </p:txBody>
      </p:sp>
      <p:sp>
        <p:nvSpPr>
          <p:cNvPr id="785" name="Slide Number Placeholder 4"/>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86" name="Rectangle 7"/>
          <p:cNvSpPr txBox="1"/>
          <p:nvPr/>
        </p:nvSpPr>
        <p:spPr>
          <a:xfrm>
            <a:off x="656647" y="1758247"/>
            <a:ext cx="7492838" cy="396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i="1" sz="2000"/>
            </a:lvl1pPr>
          </a:lstStyle>
          <a:p>
            <a:pPr/>
            <a:r>
              <a:t>Transaction: a small business borrowed $2,000 from a local bank.</a:t>
            </a:r>
          </a:p>
        </p:txBody>
      </p:sp>
      <p:grpSp>
        <p:nvGrpSpPr>
          <p:cNvPr id="789" name="Group 2"/>
          <p:cNvGrpSpPr/>
          <p:nvPr/>
        </p:nvGrpSpPr>
        <p:grpSpPr>
          <a:xfrm>
            <a:off x="271861" y="3319553"/>
            <a:ext cx="11648277" cy="1247403"/>
            <a:chOff x="0" y="0"/>
            <a:chExt cx="11648275" cy="1247401"/>
          </a:xfrm>
        </p:grpSpPr>
        <p:pic>
          <p:nvPicPr>
            <p:cNvPr id="787" name="Picture 9" descr="Picture 9"/>
            <p:cNvPicPr>
              <a:picLocks noChangeAspect="1"/>
            </p:cNvPicPr>
            <p:nvPr/>
          </p:nvPicPr>
          <p:blipFill>
            <a:blip r:embed="rId2">
              <a:extLst/>
            </a:blip>
            <a:stretch>
              <a:fillRect/>
            </a:stretch>
          </p:blipFill>
          <p:spPr>
            <a:xfrm>
              <a:off x="0" y="0"/>
              <a:ext cx="11648276" cy="1247402"/>
            </a:xfrm>
            <a:prstGeom prst="rect">
              <a:avLst/>
            </a:prstGeom>
            <a:ln w="12700" cap="flat">
              <a:noFill/>
              <a:miter lim="400000"/>
            </a:ln>
            <a:effectLst/>
          </p:spPr>
        </p:pic>
        <p:sp>
          <p:nvSpPr>
            <p:cNvPr id="788" name="Rectangle 6"/>
            <p:cNvSpPr/>
            <p:nvPr/>
          </p:nvSpPr>
          <p:spPr>
            <a:xfrm>
              <a:off x="113148" y="0"/>
              <a:ext cx="11535128" cy="398193"/>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pic>
        <p:nvPicPr>
          <p:cNvPr id="790" name="Picture 10" descr="Picture 10"/>
          <p:cNvPicPr>
            <a:picLocks noChangeAspect="1"/>
          </p:cNvPicPr>
          <p:nvPr/>
        </p:nvPicPr>
        <p:blipFill>
          <a:blip r:embed="rId3">
            <a:extLst/>
          </a:blip>
          <a:stretch>
            <a:fillRect/>
          </a:stretch>
        </p:blipFill>
        <p:spPr>
          <a:xfrm>
            <a:off x="1181611" y="4639147"/>
            <a:ext cx="9828774" cy="1947885"/>
          </a:xfrm>
          <a:prstGeom prst="rect">
            <a:avLst/>
          </a:prstGeom>
          <a:ln w="12700">
            <a:miter lim="400000"/>
          </a:ln>
        </p:spPr>
      </p:pic>
      <p:pic>
        <p:nvPicPr>
          <p:cNvPr id="791" name="Picture 11" descr="Picture 11"/>
          <p:cNvPicPr>
            <a:picLocks noChangeAspect="1"/>
          </p:cNvPicPr>
          <p:nvPr/>
        </p:nvPicPr>
        <p:blipFill>
          <a:blip r:embed="rId4">
            <a:extLst/>
          </a:blip>
          <a:stretch>
            <a:fillRect/>
          </a:stretch>
        </p:blipFill>
        <p:spPr>
          <a:xfrm>
            <a:off x="1792968" y="2277335"/>
            <a:ext cx="8606064" cy="13462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86" grpId="1"/>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3" name="Title 1"/>
          <p:cNvSpPr txBox="1"/>
          <p:nvPr>
            <p:ph type="title"/>
          </p:nvPr>
        </p:nvSpPr>
        <p:spPr>
          <a:xfrm>
            <a:off x="581192" y="702155"/>
            <a:ext cx="11029616" cy="1188721"/>
          </a:xfrm>
          <a:prstGeom prst="rect">
            <a:avLst/>
          </a:prstGeom>
        </p:spPr>
        <p:txBody>
          <a:bodyPr/>
          <a:lstStyle>
            <a:lvl1pPr>
              <a:defRPr b="1" sz="2800">
                <a:latin typeface="+mj-lt"/>
                <a:ea typeface="+mj-ea"/>
                <a:cs typeface="+mj-cs"/>
                <a:sym typeface="Helvetica"/>
              </a:defRPr>
            </a:lvl1pPr>
          </a:lstStyle>
          <a:p>
            <a:pPr/>
            <a:r>
              <a:t>Normal balance of major accounts</a:t>
            </a:r>
          </a:p>
        </p:txBody>
      </p:sp>
      <p:sp>
        <p:nvSpPr>
          <p:cNvPr id="794" name="Slide Number Placeholder 4"/>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797" name="Group 10"/>
          <p:cNvGrpSpPr/>
          <p:nvPr/>
        </p:nvGrpSpPr>
        <p:grpSpPr>
          <a:xfrm>
            <a:off x="403529" y="3429000"/>
            <a:ext cx="1870270" cy="1005840"/>
            <a:chOff x="0" y="0"/>
            <a:chExt cx="1870269" cy="1005839"/>
          </a:xfrm>
        </p:grpSpPr>
        <p:sp>
          <p:nvSpPr>
            <p:cNvPr id="795" name="Straight Connector 6"/>
            <p:cNvSpPr/>
            <p:nvPr/>
          </p:nvSpPr>
          <p:spPr>
            <a:xfrm>
              <a:off x="0" y="0"/>
              <a:ext cx="1870270" cy="1"/>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sp>
          <p:nvSpPr>
            <p:cNvPr id="796" name="Straight Connector 7"/>
            <p:cNvSpPr/>
            <p:nvPr/>
          </p:nvSpPr>
          <p:spPr>
            <a:xfrm flipV="1">
              <a:off x="935134" y="0"/>
              <a:ext cx="1" cy="1005840"/>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grpSp>
      <p:grpSp>
        <p:nvGrpSpPr>
          <p:cNvPr id="800" name="Group 14"/>
          <p:cNvGrpSpPr/>
          <p:nvPr/>
        </p:nvGrpSpPr>
        <p:grpSpPr>
          <a:xfrm>
            <a:off x="2785560" y="3429000"/>
            <a:ext cx="1870270" cy="1005840"/>
            <a:chOff x="0" y="0"/>
            <a:chExt cx="1870269" cy="1005839"/>
          </a:xfrm>
        </p:grpSpPr>
        <p:sp>
          <p:nvSpPr>
            <p:cNvPr id="798" name="Straight Connector 15"/>
            <p:cNvSpPr/>
            <p:nvPr/>
          </p:nvSpPr>
          <p:spPr>
            <a:xfrm>
              <a:off x="0" y="0"/>
              <a:ext cx="1870270" cy="1"/>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sp>
          <p:nvSpPr>
            <p:cNvPr id="799" name="Straight Connector 16"/>
            <p:cNvSpPr/>
            <p:nvPr/>
          </p:nvSpPr>
          <p:spPr>
            <a:xfrm flipV="1">
              <a:off x="935134" y="0"/>
              <a:ext cx="1" cy="1005840"/>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grpSp>
      <p:grpSp>
        <p:nvGrpSpPr>
          <p:cNvPr id="803" name="Group 17"/>
          <p:cNvGrpSpPr/>
          <p:nvPr/>
        </p:nvGrpSpPr>
        <p:grpSpPr>
          <a:xfrm>
            <a:off x="5287662" y="3429000"/>
            <a:ext cx="1870271" cy="1005840"/>
            <a:chOff x="0" y="0"/>
            <a:chExt cx="1870269" cy="1005839"/>
          </a:xfrm>
        </p:grpSpPr>
        <p:sp>
          <p:nvSpPr>
            <p:cNvPr id="801" name="Straight Connector 18"/>
            <p:cNvSpPr/>
            <p:nvPr/>
          </p:nvSpPr>
          <p:spPr>
            <a:xfrm>
              <a:off x="0" y="0"/>
              <a:ext cx="1870270" cy="1"/>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sp>
          <p:nvSpPr>
            <p:cNvPr id="802" name="Straight Connector 19"/>
            <p:cNvSpPr/>
            <p:nvPr/>
          </p:nvSpPr>
          <p:spPr>
            <a:xfrm flipV="1">
              <a:off x="935134" y="0"/>
              <a:ext cx="1" cy="1005840"/>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grpSp>
      <p:grpSp>
        <p:nvGrpSpPr>
          <p:cNvPr id="806" name="Group 20"/>
          <p:cNvGrpSpPr/>
          <p:nvPr/>
        </p:nvGrpSpPr>
        <p:grpSpPr>
          <a:xfrm>
            <a:off x="7632658" y="3429000"/>
            <a:ext cx="1870271" cy="1005840"/>
            <a:chOff x="0" y="0"/>
            <a:chExt cx="1870269" cy="1005839"/>
          </a:xfrm>
        </p:grpSpPr>
        <p:sp>
          <p:nvSpPr>
            <p:cNvPr id="804" name="Straight Connector 21"/>
            <p:cNvSpPr/>
            <p:nvPr/>
          </p:nvSpPr>
          <p:spPr>
            <a:xfrm>
              <a:off x="0" y="0"/>
              <a:ext cx="1870270" cy="1"/>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sp>
          <p:nvSpPr>
            <p:cNvPr id="805" name="Straight Connector 22"/>
            <p:cNvSpPr/>
            <p:nvPr/>
          </p:nvSpPr>
          <p:spPr>
            <a:xfrm flipV="1">
              <a:off x="935134" y="0"/>
              <a:ext cx="1" cy="1005840"/>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grpSp>
      <p:grpSp>
        <p:nvGrpSpPr>
          <p:cNvPr id="809" name="Group 23"/>
          <p:cNvGrpSpPr/>
          <p:nvPr/>
        </p:nvGrpSpPr>
        <p:grpSpPr>
          <a:xfrm>
            <a:off x="9918200" y="3429000"/>
            <a:ext cx="1870271" cy="1005840"/>
            <a:chOff x="0" y="0"/>
            <a:chExt cx="1870269" cy="1005839"/>
          </a:xfrm>
        </p:grpSpPr>
        <p:sp>
          <p:nvSpPr>
            <p:cNvPr id="807" name="Straight Connector 24"/>
            <p:cNvSpPr/>
            <p:nvPr/>
          </p:nvSpPr>
          <p:spPr>
            <a:xfrm>
              <a:off x="0" y="0"/>
              <a:ext cx="1870270" cy="1"/>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sp>
          <p:nvSpPr>
            <p:cNvPr id="808" name="Straight Connector 25"/>
            <p:cNvSpPr/>
            <p:nvPr/>
          </p:nvSpPr>
          <p:spPr>
            <a:xfrm flipV="1">
              <a:off x="935134" y="0"/>
              <a:ext cx="1" cy="1005840"/>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grpSp>
      <p:sp>
        <p:nvSpPr>
          <p:cNvPr id="810" name="Straight Connector 3"/>
          <p:cNvSpPr/>
          <p:nvPr/>
        </p:nvSpPr>
        <p:spPr>
          <a:xfrm>
            <a:off x="7419371" y="1890876"/>
            <a:ext cx="1" cy="3322963"/>
          </a:xfrm>
          <a:prstGeom prst="line">
            <a:avLst/>
          </a:prstGeom>
          <a:ln w="19050" cap="rnd">
            <a:solidFill>
              <a:srgbClr val="0070C0"/>
            </a:solidFill>
            <a:prstDash val="dash"/>
          </a:ln>
        </p:spPr>
        <p:txBody>
          <a:bodyPr lIns="45719" rIns="45719"/>
          <a:lstStyle/>
          <a:p>
            <a:pPr/>
          </a:p>
        </p:txBody>
      </p:sp>
      <p:sp>
        <p:nvSpPr>
          <p:cNvPr id="811" name="TextBox 2"/>
          <p:cNvSpPr txBox="1"/>
          <p:nvPr/>
        </p:nvSpPr>
        <p:spPr>
          <a:xfrm>
            <a:off x="772856" y="2761279"/>
            <a:ext cx="1103819"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0070C0"/>
                </a:solidFill>
                <a:latin typeface="+mj-lt"/>
                <a:ea typeface="+mj-ea"/>
                <a:cs typeface="+mj-cs"/>
                <a:sym typeface="Helvetica"/>
              </a:defRPr>
            </a:lvl1pPr>
          </a:lstStyle>
          <a:p>
            <a:pPr/>
            <a:r>
              <a:t>Assets</a:t>
            </a:r>
          </a:p>
        </p:txBody>
      </p:sp>
      <p:sp>
        <p:nvSpPr>
          <p:cNvPr id="812" name="TextBox 26"/>
          <p:cNvSpPr txBox="1"/>
          <p:nvPr/>
        </p:nvSpPr>
        <p:spPr>
          <a:xfrm>
            <a:off x="2956989" y="2759605"/>
            <a:ext cx="1509972"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C00000"/>
                </a:solidFill>
                <a:latin typeface="+mj-lt"/>
                <a:ea typeface="+mj-ea"/>
                <a:cs typeface="+mj-cs"/>
                <a:sym typeface="Helvetica"/>
              </a:defRPr>
            </a:lvl1pPr>
          </a:lstStyle>
          <a:p>
            <a:pPr/>
            <a:r>
              <a:t>Liabilities</a:t>
            </a:r>
          </a:p>
        </p:txBody>
      </p:sp>
      <p:sp>
        <p:nvSpPr>
          <p:cNvPr id="813" name="TextBox 27"/>
          <p:cNvSpPr txBox="1"/>
          <p:nvPr/>
        </p:nvSpPr>
        <p:spPr>
          <a:xfrm>
            <a:off x="5665781" y="2759605"/>
            <a:ext cx="1035508"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C00000"/>
                </a:solidFill>
                <a:latin typeface="+mj-lt"/>
                <a:ea typeface="+mj-ea"/>
                <a:cs typeface="+mj-cs"/>
                <a:sym typeface="Helvetica"/>
              </a:defRPr>
            </a:lvl1pPr>
          </a:lstStyle>
          <a:p>
            <a:pPr/>
            <a:r>
              <a:t>Equity</a:t>
            </a:r>
          </a:p>
        </p:txBody>
      </p:sp>
      <p:sp>
        <p:nvSpPr>
          <p:cNvPr id="814" name="TextBox 28"/>
          <p:cNvSpPr txBox="1"/>
          <p:nvPr/>
        </p:nvSpPr>
        <p:spPr>
          <a:xfrm>
            <a:off x="7835620" y="2761279"/>
            <a:ext cx="1374687"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C00000"/>
                </a:solidFill>
                <a:latin typeface="+mj-lt"/>
                <a:ea typeface="+mj-ea"/>
                <a:cs typeface="+mj-cs"/>
                <a:sym typeface="Helvetica"/>
              </a:defRPr>
            </a:lvl1pPr>
          </a:lstStyle>
          <a:p>
            <a:pPr/>
            <a:r>
              <a:t>Revenue</a:t>
            </a:r>
          </a:p>
        </p:txBody>
      </p:sp>
      <p:sp>
        <p:nvSpPr>
          <p:cNvPr id="815" name="TextBox 29"/>
          <p:cNvSpPr txBox="1"/>
          <p:nvPr/>
        </p:nvSpPr>
        <p:spPr>
          <a:xfrm>
            <a:off x="10070449" y="2759605"/>
            <a:ext cx="1527384"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0070C0"/>
                </a:solidFill>
                <a:latin typeface="+mj-lt"/>
                <a:ea typeface="+mj-ea"/>
                <a:cs typeface="+mj-cs"/>
                <a:sym typeface="Helvetica"/>
              </a:defRPr>
            </a:lvl1pPr>
          </a:lstStyle>
          <a:p>
            <a:pPr/>
            <a:r>
              <a:t>Expenses</a:t>
            </a:r>
          </a:p>
        </p:txBody>
      </p:sp>
      <p:sp>
        <p:nvSpPr>
          <p:cNvPr id="816" name="Rectangle 30"/>
          <p:cNvSpPr/>
          <p:nvPr/>
        </p:nvSpPr>
        <p:spPr>
          <a:xfrm>
            <a:off x="477088" y="2709742"/>
            <a:ext cx="6476022" cy="461665"/>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817" name="Rectangle 31"/>
          <p:cNvSpPr/>
          <p:nvPr/>
        </p:nvSpPr>
        <p:spPr>
          <a:xfrm>
            <a:off x="7801557" y="2698013"/>
            <a:ext cx="4102494" cy="461666"/>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818" name="Down Arrow 5"/>
          <p:cNvSpPr/>
          <p:nvPr/>
        </p:nvSpPr>
        <p:spPr>
          <a:xfrm flipV="1">
            <a:off x="581191" y="3564273"/>
            <a:ext cx="455757" cy="7395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944"/>
                </a:moveTo>
                <a:lnTo>
                  <a:pt x="5400" y="14944"/>
                </a:lnTo>
                <a:lnTo>
                  <a:pt x="5400" y="0"/>
                </a:lnTo>
                <a:lnTo>
                  <a:pt x="16200" y="0"/>
                </a:lnTo>
                <a:lnTo>
                  <a:pt x="16200" y="14944"/>
                </a:lnTo>
                <a:lnTo>
                  <a:pt x="21600" y="14944"/>
                </a:lnTo>
                <a:lnTo>
                  <a:pt x="10800" y="21600"/>
                </a:lnTo>
                <a:close/>
              </a:path>
            </a:pathLst>
          </a:custGeom>
          <a:solidFill>
            <a:srgbClr val="0070C0"/>
          </a:solidFill>
          <a:ln w="12700">
            <a:miter lim="400000"/>
          </a:ln>
        </p:spPr>
        <p:txBody>
          <a:bodyPr lIns="45719" rIns="45719" anchor="ctr"/>
          <a:lstStyle/>
          <a:p>
            <a:pPr algn="ctr">
              <a:defRPr>
                <a:solidFill>
                  <a:srgbClr val="FFFFFF"/>
                </a:solidFill>
              </a:defRPr>
            </a:pPr>
          </a:p>
        </p:txBody>
      </p:sp>
      <p:sp>
        <p:nvSpPr>
          <p:cNvPr id="819" name="Down Arrow 32"/>
          <p:cNvSpPr/>
          <p:nvPr/>
        </p:nvSpPr>
        <p:spPr>
          <a:xfrm>
            <a:off x="1560583" y="3562153"/>
            <a:ext cx="455757" cy="7395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944"/>
                </a:moveTo>
                <a:lnTo>
                  <a:pt x="5400" y="14944"/>
                </a:lnTo>
                <a:lnTo>
                  <a:pt x="5400" y="0"/>
                </a:lnTo>
                <a:lnTo>
                  <a:pt x="16200" y="0"/>
                </a:lnTo>
                <a:lnTo>
                  <a:pt x="16200" y="14944"/>
                </a:lnTo>
                <a:lnTo>
                  <a:pt x="21600" y="14944"/>
                </a:lnTo>
                <a:lnTo>
                  <a:pt x="10800" y="21600"/>
                </a:lnTo>
                <a:close/>
              </a:path>
            </a:pathLst>
          </a:custGeom>
          <a:solidFill>
            <a:srgbClr val="94A4DB"/>
          </a:solidFill>
          <a:ln w="12700">
            <a:miter lim="400000"/>
          </a:ln>
        </p:spPr>
        <p:txBody>
          <a:bodyPr lIns="45719" rIns="45719" anchor="ctr"/>
          <a:lstStyle/>
          <a:p>
            <a:pPr algn="ctr">
              <a:defRPr>
                <a:solidFill>
                  <a:srgbClr val="FFFFFF"/>
                </a:solidFill>
              </a:defRPr>
            </a:pPr>
          </a:p>
        </p:txBody>
      </p:sp>
      <p:sp>
        <p:nvSpPr>
          <p:cNvPr id="820" name="Down Arrow 33"/>
          <p:cNvSpPr/>
          <p:nvPr/>
        </p:nvSpPr>
        <p:spPr>
          <a:xfrm>
            <a:off x="11151007" y="3562153"/>
            <a:ext cx="455757" cy="7395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944"/>
                </a:moveTo>
                <a:lnTo>
                  <a:pt x="5400" y="14944"/>
                </a:lnTo>
                <a:lnTo>
                  <a:pt x="5400" y="0"/>
                </a:lnTo>
                <a:lnTo>
                  <a:pt x="16200" y="0"/>
                </a:lnTo>
                <a:lnTo>
                  <a:pt x="16200" y="14944"/>
                </a:lnTo>
                <a:lnTo>
                  <a:pt x="21600" y="14944"/>
                </a:lnTo>
                <a:lnTo>
                  <a:pt x="10800" y="21600"/>
                </a:lnTo>
                <a:close/>
              </a:path>
            </a:pathLst>
          </a:custGeom>
          <a:solidFill>
            <a:srgbClr val="94A4DB"/>
          </a:solidFill>
          <a:ln w="12700">
            <a:miter lim="400000"/>
          </a:ln>
        </p:spPr>
        <p:txBody>
          <a:bodyPr lIns="45719" rIns="45719" anchor="ctr"/>
          <a:lstStyle/>
          <a:p>
            <a:pPr algn="ctr">
              <a:defRPr>
                <a:solidFill>
                  <a:srgbClr val="FFFFFF"/>
                </a:solidFill>
              </a:defRPr>
            </a:pPr>
          </a:p>
        </p:txBody>
      </p:sp>
      <p:sp>
        <p:nvSpPr>
          <p:cNvPr id="821" name="Down Arrow 34"/>
          <p:cNvSpPr/>
          <p:nvPr/>
        </p:nvSpPr>
        <p:spPr>
          <a:xfrm flipV="1">
            <a:off x="10157067" y="3562151"/>
            <a:ext cx="455757" cy="7395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944"/>
                </a:moveTo>
                <a:lnTo>
                  <a:pt x="5400" y="14944"/>
                </a:lnTo>
                <a:lnTo>
                  <a:pt x="5400" y="0"/>
                </a:lnTo>
                <a:lnTo>
                  <a:pt x="16200" y="0"/>
                </a:lnTo>
                <a:lnTo>
                  <a:pt x="16200" y="14944"/>
                </a:lnTo>
                <a:lnTo>
                  <a:pt x="21600" y="14944"/>
                </a:lnTo>
                <a:lnTo>
                  <a:pt x="10800" y="21600"/>
                </a:lnTo>
                <a:close/>
              </a:path>
            </a:pathLst>
          </a:custGeom>
          <a:solidFill>
            <a:srgbClr val="0070C0"/>
          </a:solidFill>
          <a:ln w="12700">
            <a:miter lim="400000"/>
          </a:ln>
        </p:spPr>
        <p:txBody>
          <a:bodyPr lIns="45719" rIns="45719" anchor="ctr"/>
          <a:lstStyle/>
          <a:p>
            <a:pPr algn="ctr">
              <a:defRPr>
                <a:solidFill>
                  <a:srgbClr val="FFFFFF"/>
                </a:solidFill>
              </a:defRPr>
            </a:pPr>
          </a:p>
        </p:txBody>
      </p:sp>
      <p:sp>
        <p:nvSpPr>
          <p:cNvPr id="822" name="Rectangle 35"/>
          <p:cNvSpPr/>
          <p:nvPr/>
        </p:nvSpPr>
        <p:spPr>
          <a:xfrm>
            <a:off x="435628" y="3547009"/>
            <a:ext cx="652646" cy="914186"/>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823" name="Rectangle 36"/>
          <p:cNvSpPr/>
          <p:nvPr/>
        </p:nvSpPr>
        <p:spPr>
          <a:xfrm>
            <a:off x="10035733" y="3548665"/>
            <a:ext cx="652646" cy="914186"/>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824" name="Down Arrow 37"/>
          <p:cNvSpPr/>
          <p:nvPr/>
        </p:nvSpPr>
        <p:spPr>
          <a:xfrm flipV="1">
            <a:off x="3960252" y="3562151"/>
            <a:ext cx="455757" cy="7395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944"/>
                </a:moveTo>
                <a:lnTo>
                  <a:pt x="5400" y="14944"/>
                </a:lnTo>
                <a:lnTo>
                  <a:pt x="5400" y="0"/>
                </a:lnTo>
                <a:lnTo>
                  <a:pt x="16200" y="0"/>
                </a:lnTo>
                <a:lnTo>
                  <a:pt x="16200" y="14944"/>
                </a:lnTo>
                <a:lnTo>
                  <a:pt x="21600" y="14944"/>
                </a:lnTo>
                <a:lnTo>
                  <a:pt x="10800" y="21600"/>
                </a:lnTo>
                <a:close/>
              </a:path>
            </a:pathLst>
          </a:custGeom>
          <a:solidFill>
            <a:srgbClr val="C00000"/>
          </a:solidFill>
          <a:ln w="12700">
            <a:miter lim="400000"/>
          </a:ln>
        </p:spPr>
        <p:txBody>
          <a:bodyPr lIns="45719" rIns="45719" anchor="ctr"/>
          <a:lstStyle/>
          <a:p>
            <a:pPr algn="ctr">
              <a:defRPr>
                <a:solidFill>
                  <a:srgbClr val="FFFFFF"/>
                </a:solidFill>
              </a:defRPr>
            </a:pPr>
          </a:p>
        </p:txBody>
      </p:sp>
      <p:sp>
        <p:nvSpPr>
          <p:cNvPr id="825" name="Down Arrow 38"/>
          <p:cNvSpPr/>
          <p:nvPr/>
        </p:nvSpPr>
        <p:spPr>
          <a:xfrm flipV="1">
            <a:off x="6441371" y="3562151"/>
            <a:ext cx="455757" cy="7395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944"/>
                </a:moveTo>
                <a:lnTo>
                  <a:pt x="5400" y="14944"/>
                </a:lnTo>
                <a:lnTo>
                  <a:pt x="5400" y="0"/>
                </a:lnTo>
                <a:lnTo>
                  <a:pt x="16200" y="0"/>
                </a:lnTo>
                <a:lnTo>
                  <a:pt x="16200" y="14944"/>
                </a:lnTo>
                <a:lnTo>
                  <a:pt x="21600" y="14944"/>
                </a:lnTo>
                <a:lnTo>
                  <a:pt x="10800" y="21600"/>
                </a:lnTo>
                <a:close/>
              </a:path>
            </a:pathLst>
          </a:custGeom>
          <a:solidFill>
            <a:srgbClr val="C00000"/>
          </a:solidFill>
          <a:ln w="12700">
            <a:miter lim="400000"/>
          </a:ln>
        </p:spPr>
        <p:txBody>
          <a:bodyPr lIns="45719" rIns="45719" anchor="ctr"/>
          <a:lstStyle/>
          <a:p>
            <a:pPr algn="ctr">
              <a:defRPr>
                <a:solidFill>
                  <a:srgbClr val="FFFFFF"/>
                </a:solidFill>
              </a:defRPr>
            </a:pPr>
          </a:p>
        </p:txBody>
      </p:sp>
      <p:sp>
        <p:nvSpPr>
          <p:cNvPr id="826" name="Down Arrow 39"/>
          <p:cNvSpPr/>
          <p:nvPr/>
        </p:nvSpPr>
        <p:spPr>
          <a:xfrm flipV="1">
            <a:off x="8824535" y="3562151"/>
            <a:ext cx="455757" cy="7395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944"/>
                </a:moveTo>
                <a:lnTo>
                  <a:pt x="5400" y="14944"/>
                </a:lnTo>
                <a:lnTo>
                  <a:pt x="5400" y="0"/>
                </a:lnTo>
                <a:lnTo>
                  <a:pt x="16200" y="0"/>
                </a:lnTo>
                <a:lnTo>
                  <a:pt x="16200" y="14944"/>
                </a:lnTo>
                <a:lnTo>
                  <a:pt x="21600" y="14944"/>
                </a:lnTo>
                <a:lnTo>
                  <a:pt x="10800" y="21600"/>
                </a:lnTo>
                <a:close/>
              </a:path>
            </a:pathLst>
          </a:custGeom>
          <a:solidFill>
            <a:srgbClr val="C00000"/>
          </a:solidFill>
          <a:ln w="12700">
            <a:miter lim="400000"/>
          </a:ln>
        </p:spPr>
        <p:txBody>
          <a:bodyPr lIns="45719" rIns="45719" anchor="ctr"/>
          <a:lstStyle/>
          <a:p>
            <a:pPr algn="ctr">
              <a:defRPr>
                <a:solidFill>
                  <a:srgbClr val="FFFFFF"/>
                </a:solidFill>
              </a:defRPr>
            </a:pPr>
          </a:p>
        </p:txBody>
      </p:sp>
      <p:sp>
        <p:nvSpPr>
          <p:cNvPr id="827" name="Down Arrow 40"/>
          <p:cNvSpPr/>
          <p:nvPr/>
        </p:nvSpPr>
        <p:spPr>
          <a:xfrm>
            <a:off x="2978625" y="3562150"/>
            <a:ext cx="455757" cy="7395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944"/>
                </a:moveTo>
                <a:lnTo>
                  <a:pt x="5400" y="14944"/>
                </a:lnTo>
                <a:lnTo>
                  <a:pt x="5400" y="0"/>
                </a:lnTo>
                <a:lnTo>
                  <a:pt x="16200" y="0"/>
                </a:lnTo>
                <a:lnTo>
                  <a:pt x="16200" y="14944"/>
                </a:lnTo>
                <a:lnTo>
                  <a:pt x="21600" y="14944"/>
                </a:lnTo>
                <a:lnTo>
                  <a:pt x="10800" y="21600"/>
                </a:lnTo>
                <a:close/>
              </a:path>
            </a:pathLst>
          </a:custGeom>
          <a:solidFill>
            <a:srgbClr val="94A4DB"/>
          </a:solidFill>
          <a:ln w="12700">
            <a:miter lim="400000"/>
          </a:ln>
        </p:spPr>
        <p:txBody>
          <a:bodyPr lIns="45719" rIns="45719" anchor="ctr"/>
          <a:lstStyle/>
          <a:p>
            <a:pPr algn="ctr">
              <a:defRPr>
                <a:solidFill>
                  <a:srgbClr val="FFFFFF"/>
                </a:solidFill>
              </a:defRPr>
            </a:pPr>
          </a:p>
        </p:txBody>
      </p:sp>
      <p:sp>
        <p:nvSpPr>
          <p:cNvPr id="828" name="Down Arrow 41"/>
          <p:cNvSpPr/>
          <p:nvPr/>
        </p:nvSpPr>
        <p:spPr>
          <a:xfrm>
            <a:off x="5579976" y="3562150"/>
            <a:ext cx="455757" cy="7395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944"/>
                </a:moveTo>
                <a:lnTo>
                  <a:pt x="5400" y="14944"/>
                </a:lnTo>
                <a:lnTo>
                  <a:pt x="5400" y="0"/>
                </a:lnTo>
                <a:lnTo>
                  <a:pt x="16200" y="0"/>
                </a:lnTo>
                <a:lnTo>
                  <a:pt x="16200" y="14944"/>
                </a:lnTo>
                <a:lnTo>
                  <a:pt x="21600" y="14944"/>
                </a:lnTo>
                <a:lnTo>
                  <a:pt x="10800" y="21600"/>
                </a:lnTo>
                <a:close/>
              </a:path>
            </a:pathLst>
          </a:custGeom>
          <a:solidFill>
            <a:srgbClr val="94A4DB"/>
          </a:solidFill>
          <a:ln w="12700">
            <a:miter lim="400000"/>
          </a:ln>
        </p:spPr>
        <p:txBody>
          <a:bodyPr lIns="45719" rIns="45719" anchor="ctr"/>
          <a:lstStyle/>
          <a:p>
            <a:pPr algn="ctr">
              <a:defRPr>
                <a:solidFill>
                  <a:srgbClr val="FFFFFF"/>
                </a:solidFill>
              </a:defRPr>
            </a:pPr>
          </a:p>
        </p:txBody>
      </p:sp>
      <p:sp>
        <p:nvSpPr>
          <p:cNvPr id="829" name="Down Arrow 42"/>
          <p:cNvSpPr/>
          <p:nvPr/>
        </p:nvSpPr>
        <p:spPr>
          <a:xfrm>
            <a:off x="7801709" y="3558302"/>
            <a:ext cx="455757" cy="7395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944"/>
                </a:moveTo>
                <a:lnTo>
                  <a:pt x="5400" y="14944"/>
                </a:lnTo>
                <a:lnTo>
                  <a:pt x="5400" y="0"/>
                </a:lnTo>
                <a:lnTo>
                  <a:pt x="16200" y="0"/>
                </a:lnTo>
                <a:lnTo>
                  <a:pt x="16200" y="14944"/>
                </a:lnTo>
                <a:lnTo>
                  <a:pt x="21600" y="14944"/>
                </a:lnTo>
                <a:lnTo>
                  <a:pt x="10800" y="21600"/>
                </a:lnTo>
                <a:close/>
              </a:path>
            </a:pathLst>
          </a:custGeom>
          <a:solidFill>
            <a:srgbClr val="94A4DB"/>
          </a:solidFill>
          <a:ln w="12700">
            <a:miter lim="400000"/>
          </a:ln>
        </p:spPr>
        <p:txBody>
          <a:bodyPr lIns="45719" rIns="45719" anchor="ctr"/>
          <a:lstStyle/>
          <a:p>
            <a:pPr algn="ctr">
              <a:defRPr>
                <a:solidFill>
                  <a:srgbClr val="FFFFFF"/>
                </a:solidFill>
              </a:defRPr>
            </a:pPr>
          </a:p>
        </p:txBody>
      </p:sp>
      <p:sp>
        <p:nvSpPr>
          <p:cNvPr id="830" name="Rectangle 43"/>
          <p:cNvSpPr/>
          <p:nvPr/>
        </p:nvSpPr>
        <p:spPr>
          <a:xfrm>
            <a:off x="3904184" y="3531610"/>
            <a:ext cx="652646" cy="914186"/>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831" name="Rectangle 44"/>
          <p:cNvSpPr/>
          <p:nvPr/>
        </p:nvSpPr>
        <p:spPr>
          <a:xfrm>
            <a:off x="6373807" y="3539085"/>
            <a:ext cx="652646" cy="914186"/>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832" name="Rectangle 45"/>
          <p:cNvSpPr/>
          <p:nvPr/>
        </p:nvSpPr>
        <p:spPr>
          <a:xfrm>
            <a:off x="8669031" y="3539085"/>
            <a:ext cx="652646" cy="914186"/>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833" name="Rectangle 46"/>
          <p:cNvSpPr/>
          <p:nvPr/>
        </p:nvSpPr>
        <p:spPr>
          <a:xfrm>
            <a:off x="1518968" y="3487296"/>
            <a:ext cx="652646" cy="914186"/>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834" name="Rectangle 47"/>
          <p:cNvSpPr/>
          <p:nvPr/>
        </p:nvSpPr>
        <p:spPr>
          <a:xfrm>
            <a:off x="10992776" y="3530524"/>
            <a:ext cx="652646" cy="914186"/>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835" name="Rectangle 48"/>
          <p:cNvSpPr/>
          <p:nvPr/>
        </p:nvSpPr>
        <p:spPr>
          <a:xfrm>
            <a:off x="2841878" y="3503848"/>
            <a:ext cx="652646" cy="914186"/>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836" name="Rectangle 50"/>
          <p:cNvSpPr/>
          <p:nvPr/>
        </p:nvSpPr>
        <p:spPr>
          <a:xfrm>
            <a:off x="5391461" y="3537849"/>
            <a:ext cx="652646" cy="914186"/>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837" name="Rectangle 52"/>
          <p:cNvSpPr/>
          <p:nvPr/>
        </p:nvSpPr>
        <p:spPr>
          <a:xfrm>
            <a:off x="7741025" y="3537848"/>
            <a:ext cx="652646" cy="914186"/>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838" name="Rectangle 53"/>
          <p:cNvSpPr/>
          <p:nvPr/>
        </p:nvSpPr>
        <p:spPr>
          <a:xfrm>
            <a:off x="17356672" y="3531611"/>
            <a:ext cx="652646" cy="914186"/>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839" name="Title 1"/>
          <p:cNvSpPr txBox="1"/>
          <p:nvPr/>
        </p:nvSpPr>
        <p:spPr>
          <a:xfrm>
            <a:off x="45719" y="5373961"/>
            <a:ext cx="12100561" cy="118872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lgn="ctr" defTabSz="457200">
              <a:defRPr b="1" cap="all" sz="4000">
                <a:solidFill>
                  <a:srgbClr val="0070C0"/>
                </a:solidFill>
              </a:defRPr>
            </a:pPr>
            <a:r>
              <a:t>A </a:t>
            </a:r>
            <a:r>
              <a:rPr>
                <a:solidFill>
                  <a:srgbClr val="000000"/>
                </a:solidFill>
              </a:rPr>
              <a:t>| </a:t>
            </a:r>
            <a:r>
              <a:rPr>
                <a:solidFill>
                  <a:srgbClr val="C00000"/>
                </a:solidFill>
              </a:rPr>
              <a:t>LE </a:t>
            </a:r>
            <a:r>
              <a:rPr b="0">
                <a:solidFill>
                  <a:srgbClr val="404040"/>
                </a:solidFill>
              </a:rPr>
              <a:t>- </a:t>
            </a:r>
            <a:r>
              <a:rPr>
                <a:solidFill>
                  <a:srgbClr val="C00000"/>
                </a:solidFill>
              </a:rPr>
              <a:t>R </a:t>
            </a:r>
            <a:r>
              <a:rPr>
                <a:solidFill>
                  <a:srgbClr val="000000"/>
                </a:solidFill>
              </a:rPr>
              <a:t>| </a:t>
            </a:r>
            <a:r>
              <a:t>E </a:t>
            </a:r>
          </a:p>
        </p:txBody>
      </p:sp>
      <p:sp>
        <p:nvSpPr>
          <p:cNvPr id="840" name="TextBox 11"/>
          <p:cNvSpPr txBox="1"/>
          <p:nvPr/>
        </p:nvSpPr>
        <p:spPr>
          <a:xfrm>
            <a:off x="728730" y="3154328"/>
            <a:ext cx="10822928"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1400">
                <a:solidFill>
                  <a:srgbClr val="0070C0"/>
                </a:solidFill>
                <a:latin typeface="+mj-lt"/>
                <a:ea typeface="+mj-ea"/>
                <a:cs typeface="+mj-cs"/>
                <a:sym typeface="Helvetica"/>
              </a:defRPr>
            </a:pPr>
            <a:r>
              <a:t>DR</a:t>
            </a:r>
            <a:r>
              <a:rPr b="0">
                <a:solidFill>
                  <a:srgbClr val="000000"/>
                </a:solidFill>
              </a:rPr>
              <a:t>            </a:t>
            </a:r>
            <a:r>
              <a:rPr b="0">
                <a:solidFill>
                  <a:srgbClr val="808080"/>
                </a:solidFill>
              </a:rPr>
              <a:t>CR </a:t>
            </a:r>
            <a:r>
              <a:rPr b="0">
                <a:solidFill>
                  <a:srgbClr val="000000"/>
                </a:solidFill>
              </a:rPr>
              <a:t>                          </a:t>
            </a:r>
            <a:r>
              <a:rPr b="0">
                <a:solidFill>
                  <a:srgbClr val="808080"/>
                </a:solidFill>
              </a:rPr>
              <a:t>DR</a:t>
            </a:r>
            <a:r>
              <a:rPr b="0">
                <a:solidFill>
                  <a:srgbClr val="000000"/>
                </a:solidFill>
              </a:rPr>
              <a:t>             </a:t>
            </a:r>
            <a:r>
              <a:rPr>
                <a:solidFill>
                  <a:srgbClr val="C00000"/>
                </a:solidFill>
              </a:rPr>
              <a:t>CR</a:t>
            </a:r>
            <a:r>
              <a:rPr b="0">
                <a:solidFill>
                  <a:srgbClr val="000000"/>
                </a:solidFill>
              </a:rPr>
              <a:t>                          </a:t>
            </a:r>
            <a:r>
              <a:rPr b="0">
                <a:solidFill>
                  <a:srgbClr val="808080"/>
                </a:solidFill>
              </a:rPr>
              <a:t>DR</a:t>
            </a:r>
            <a:r>
              <a:rPr b="0">
                <a:solidFill>
                  <a:srgbClr val="000000"/>
                </a:solidFill>
              </a:rPr>
              <a:t>             </a:t>
            </a:r>
            <a:r>
              <a:rPr>
                <a:solidFill>
                  <a:srgbClr val="C00000"/>
                </a:solidFill>
              </a:rPr>
              <a:t>CR</a:t>
            </a:r>
            <a:r>
              <a:rPr b="0">
                <a:solidFill>
                  <a:srgbClr val="000000"/>
                </a:solidFill>
              </a:rPr>
              <a:t>                       </a:t>
            </a:r>
            <a:r>
              <a:rPr b="0">
                <a:solidFill>
                  <a:srgbClr val="808080"/>
                </a:solidFill>
              </a:rPr>
              <a:t>DR</a:t>
            </a:r>
            <a:r>
              <a:rPr b="0">
                <a:solidFill>
                  <a:srgbClr val="000000"/>
                </a:solidFill>
              </a:rPr>
              <a:t>                </a:t>
            </a:r>
            <a:r>
              <a:rPr>
                <a:solidFill>
                  <a:srgbClr val="C00000"/>
                </a:solidFill>
              </a:rPr>
              <a:t>CR</a:t>
            </a:r>
            <a:r>
              <a:rPr b="0">
                <a:solidFill>
                  <a:srgbClr val="000000"/>
                </a:solidFill>
              </a:rPr>
              <a:t>                     </a:t>
            </a:r>
            <a:r>
              <a:rPr b="0"/>
              <a:t> </a:t>
            </a:r>
            <a:r>
              <a:t>DR</a:t>
            </a:r>
            <a:r>
              <a:rPr b="0">
                <a:solidFill>
                  <a:srgbClr val="000000"/>
                </a:solidFill>
              </a:rPr>
              <a:t>             </a:t>
            </a:r>
            <a:r>
              <a:rPr b="0">
                <a:solidFill>
                  <a:srgbClr val="808080"/>
                </a:solidFill>
              </a:rPr>
              <a:t>CR</a:t>
            </a:r>
          </a:p>
        </p:txBody>
      </p:sp>
      <p:sp>
        <p:nvSpPr>
          <p:cNvPr id="841" name="TextBox 56"/>
          <p:cNvSpPr txBox="1"/>
          <p:nvPr/>
        </p:nvSpPr>
        <p:spPr>
          <a:xfrm>
            <a:off x="2626753" y="2017084"/>
            <a:ext cx="2187883"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002060"/>
                </a:solidFill>
                <a:latin typeface="+mj-lt"/>
                <a:ea typeface="+mj-ea"/>
                <a:cs typeface="+mj-cs"/>
                <a:sym typeface="Helvetica"/>
              </a:defRPr>
            </a:lvl1pPr>
          </a:lstStyle>
          <a:p>
            <a:pPr/>
            <a:r>
              <a:t>Balance Sheet</a:t>
            </a:r>
          </a:p>
        </p:txBody>
      </p:sp>
      <p:sp>
        <p:nvSpPr>
          <p:cNvPr id="842" name="TextBox 57"/>
          <p:cNvSpPr txBox="1"/>
          <p:nvPr/>
        </p:nvSpPr>
        <p:spPr>
          <a:xfrm>
            <a:off x="8301288" y="2017084"/>
            <a:ext cx="2729469"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002060"/>
                </a:solidFill>
                <a:latin typeface="+mj-lt"/>
                <a:ea typeface="+mj-ea"/>
                <a:cs typeface="+mj-cs"/>
                <a:sym typeface="Helvetica"/>
              </a:defRPr>
            </a:lvl1pPr>
          </a:lstStyle>
          <a:p>
            <a:pPr/>
            <a:r>
              <a:t>Income Statement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8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Class="exit" nodeType="clickEffect" presetSubtype="0" presetID="1" grpId="3" fill="hold">
                                  <p:stCondLst>
                                    <p:cond delay="0"/>
                                  </p:stCondLst>
                                  <p:iterate type="el" backwards="0">
                                    <p:tmAbs val="0"/>
                                  </p:iterate>
                                  <p:childTnLst>
                                    <p:set>
                                      <p:cBhvr>
                                        <p:cTn id="14" fill="hold">
                                          <p:stCondLst>
                                            <p:cond delay="0"/>
                                          </p:stCondLst>
                                        </p:cTn>
                                        <p:tgtEl>
                                          <p:spTgt spid="81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8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8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xit" nodeType="clickEffect" presetSubtype="0" presetID="1" grpId="6" fill="hold">
                                  <p:stCondLst>
                                    <p:cond delay="0"/>
                                  </p:stCondLst>
                                  <p:iterate type="el" backwards="0">
                                    <p:tmAbs val="0"/>
                                  </p:iterate>
                                  <p:childTnLst>
                                    <p:set>
                                      <p:cBhvr>
                                        <p:cTn id="26" fill="hold">
                                          <p:stCondLst>
                                            <p:cond delay="0"/>
                                          </p:stCondLst>
                                        </p:cTn>
                                        <p:tgtEl>
                                          <p:spTgt spid="823"/>
                                        </p:tgtEl>
                                        <p:attrNameLst>
                                          <p:attrName>style.visibility</p:attrName>
                                        </p:attrNameLst>
                                      </p:cBhvr>
                                      <p:to>
                                        <p:strVal val="hidden"/>
                                      </p:to>
                                    </p:set>
                                  </p:childTnLst>
                                </p:cTn>
                              </p:par>
                            </p:childTnLst>
                          </p:cTn>
                        </p:par>
                        <p:par>
                          <p:cTn id="27" fill="hold">
                            <p:stCondLst>
                              <p:cond delay="0"/>
                            </p:stCondLst>
                            <p:childTnLst>
                              <p:par>
                                <p:cTn id="28" presetClass="exit" nodeType="afterEffect" presetSubtype="0" presetID="1" grpId="7" fill="hold">
                                  <p:stCondLst>
                                    <p:cond delay="0"/>
                                  </p:stCondLst>
                                  <p:iterate type="el" backwards="0">
                                    <p:tmAbs val="0"/>
                                  </p:iterate>
                                  <p:childTnLst>
                                    <p:set>
                                      <p:cBhvr>
                                        <p:cTn id="29" fill="hold">
                                          <p:stCondLst>
                                            <p:cond delay="0"/>
                                          </p:stCondLst>
                                        </p:cTn>
                                        <p:tgtEl>
                                          <p:spTgt spid="82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Class="exit" nodeType="clickEffect" presetSubtype="0" presetID="1" grpId="8" fill="hold">
                                  <p:stCondLst>
                                    <p:cond delay="0"/>
                                  </p:stCondLst>
                                  <p:iterate type="el" backwards="0">
                                    <p:tmAbs val="0"/>
                                  </p:iterate>
                                  <p:childTnLst>
                                    <p:set>
                                      <p:cBhvr>
                                        <p:cTn id="33" fill="hold">
                                          <p:stCondLst>
                                            <p:cond delay="0"/>
                                          </p:stCondLst>
                                        </p:cTn>
                                        <p:tgtEl>
                                          <p:spTgt spid="830"/>
                                        </p:tgtEl>
                                        <p:attrNameLst>
                                          <p:attrName>style.visibility</p:attrName>
                                        </p:attrNameLst>
                                      </p:cBhvr>
                                      <p:to>
                                        <p:strVal val="hidden"/>
                                      </p:to>
                                    </p:set>
                                  </p:childTnLst>
                                </p:cTn>
                              </p:par>
                            </p:childTnLst>
                          </p:cTn>
                        </p:par>
                        <p:par>
                          <p:cTn id="34" fill="hold">
                            <p:stCondLst>
                              <p:cond delay="0"/>
                            </p:stCondLst>
                            <p:childTnLst>
                              <p:par>
                                <p:cTn id="35" presetClass="exit" nodeType="afterEffect" presetSubtype="0" presetID="1" grpId="9" fill="hold">
                                  <p:stCondLst>
                                    <p:cond delay="0"/>
                                  </p:stCondLst>
                                  <p:iterate type="el" backwards="0">
                                    <p:tmAbs val="0"/>
                                  </p:iterate>
                                  <p:childTnLst>
                                    <p:set>
                                      <p:cBhvr>
                                        <p:cTn id="36" fill="hold">
                                          <p:stCondLst>
                                            <p:cond delay="0"/>
                                          </p:stCondLst>
                                        </p:cTn>
                                        <p:tgtEl>
                                          <p:spTgt spid="831"/>
                                        </p:tgtEl>
                                        <p:attrNameLst>
                                          <p:attrName>style.visibility</p:attrName>
                                        </p:attrNameLst>
                                      </p:cBhvr>
                                      <p:to>
                                        <p:strVal val="hidden"/>
                                      </p:to>
                                    </p:set>
                                  </p:childTnLst>
                                </p:cTn>
                              </p:par>
                            </p:childTnLst>
                          </p:cTn>
                        </p:par>
                        <p:par>
                          <p:cTn id="37" fill="hold">
                            <p:stCondLst>
                              <p:cond delay="0"/>
                            </p:stCondLst>
                            <p:childTnLst>
                              <p:par>
                                <p:cTn id="38" presetClass="exit" nodeType="afterEffect" presetSubtype="0" presetID="1" grpId="10" fill="hold">
                                  <p:stCondLst>
                                    <p:cond delay="0"/>
                                  </p:stCondLst>
                                  <p:iterate type="el" backwards="0">
                                    <p:tmAbs val="0"/>
                                  </p:iterate>
                                  <p:childTnLst>
                                    <p:set>
                                      <p:cBhvr>
                                        <p:cTn id="39" fill="hold">
                                          <p:stCondLst>
                                            <p:cond delay="0"/>
                                          </p:stCondLst>
                                        </p:cTn>
                                        <p:tgtEl>
                                          <p:spTgt spid="832"/>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Class="exit" nodeType="clickEffect" presetSubtype="0" presetID="1" grpId="11" fill="hold">
                                  <p:stCondLst>
                                    <p:cond delay="0"/>
                                  </p:stCondLst>
                                  <p:iterate type="el" backwards="0">
                                    <p:tmAbs val="0"/>
                                  </p:iterate>
                                  <p:childTnLst>
                                    <p:set>
                                      <p:cBhvr>
                                        <p:cTn id="43" fill="hold">
                                          <p:stCondLst>
                                            <p:cond delay="0"/>
                                          </p:stCondLst>
                                        </p:cTn>
                                        <p:tgtEl>
                                          <p:spTgt spid="833"/>
                                        </p:tgtEl>
                                        <p:attrNameLst>
                                          <p:attrName>style.visibility</p:attrName>
                                        </p:attrNameLst>
                                      </p:cBhvr>
                                      <p:to>
                                        <p:strVal val="hidden"/>
                                      </p:to>
                                    </p:set>
                                  </p:childTnLst>
                                </p:cTn>
                              </p:par>
                            </p:childTnLst>
                          </p:cTn>
                        </p:par>
                        <p:par>
                          <p:cTn id="44" fill="hold">
                            <p:stCondLst>
                              <p:cond delay="0"/>
                            </p:stCondLst>
                            <p:childTnLst>
                              <p:par>
                                <p:cTn id="45" presetClass="exit" nodeType="afterEffect" presetSubtype="0" presetID="1" grpId="12" fill="hold">
                                  <p:stCondLst>
                                    <p:cond delay="0"/>
                                  </p:stCondLst>
                                  <p:iterate type="el" backwards="0">
                                    <p:tmAbs val="0"/>
                                  </p:iterate>
                                  <p:childTnLst>
                                    <p:set>
                                      <p:cBhvr>
                                        <p:cTn id="46" fill="hold">
                                          <p:stCondLst>
                                            <p:cond delay="0"/>
                                          </p:stCondLst>
                                        </p:cTn>
                                        <p:tgtEl>
                                          <p:spTgt spid="83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Class="exit" nodeType="clickEffect" presetSubtype="0" presetID="1" grpId="13" fill="hold">
                                  <p:stCondLst>
                                    <p:cond delay="0"/>
                                  </p:stCondLst>
                                  <p:iterate type="el" backwards="0">
                                    <p:tmAbs val="0"/>
                                  </p:iterate>
                                  <p:childTnLst>
                                    <p:set>
                                      <p:cBhvr>
                                        <p:cTn id="50" fill="hold">
                                          <p:stCondLst>
                                            <p:cond delay="0"/>
                                          </p:stCondLst>
                                        </p:cTn>
                                        <p:tgtEl>
                                          <p:spTgt spid="835"/>
                                        </p:tgtEl>
                                        <p:attrNameLst>
                                          <p:attrName>style.visibility</p:attrName>
                                        </p:attrNameLst>
                                      </p:cBhvr>
                                      <p:to>
                                        <p:strVal val="hidden"/>
                                      </p:to>
                                    </p:set>
                                  </p:childTnLst>
                                </p:cTn>
                              </p:par>
                            </p:childTnLst>
                          </p:cTn>
                        </p:par>
                        <p:par>
                          <p:cTn id="51" fill="hold">
                            <p:stCondLst>
                              <p:cond delay="0"/>
                            </p:stCondLst>
                            <p:childTnLst>
                              <p:par>
                                <p:cTn id="52" presetClass="exit" nodeType="afterEffect" presetSubtype="0" presetID="1" grpId="14" fill="hold">
                                  <p:stCondLst>
                                    <p:cond delay="0"/>
                                  </p:stCondLst>
                                  <p:iterate type="el" backwards="0">
                                    <p:tmAbs val="0"/>
                                  </p:iterate>
                                  <p:childTnLst>
                                    <p:set>
                                      <p:cBhvr>
                                        <p:cTn id="53" fill="hold">
                                          <p:stCondLst>
                                            <p:cond delay="0"/>
                                          </p:stCondLst>
                                        </p:cTn>
                                        <p:tgtEl>
                                          <p:spTgt spid="836"/>
                                        </p:tgtEl>
                                        <p:attrNameLst>
                                          <p:attrName>style.visibility</p:attrName>
                                        </p:attrNameLst>
                                      </p:cBhvr>
                                      <p:to>
                                        <p:strVal val="hidden"/>
                                      </p:to>
                                    </p:set>
                                  </p:childTnLst>
                                </p:cTn>
                              </p:par>
                            </p:childTnLst>
                          </p:cTn>
                        </p:par>
                        <p:par>
                          <p:cTn id="54" fill="hold">
                            <p:stCondLst>
                              <p:cond delay="0"/>
                            </p:stCondLst>
                            <p:childTnLst>
                              <p:par>
                                <p:cTn id="55" presetClass="exit" nodeType="afterEffect" presetSubtype="0" presetID="1" grpId="15" fill="hold">
                                  <p:stCondLst>
                                    <p:cond delay="0"/>
                                  </p:stCondLst>
                                  <p:iterate type="el" backwards="0">
                                    <p:tmAbs val="0"/>
                                  </p:iterate>
                                  <p:childTnLst>
                                    <p:set>
                                      <p:cBhvr>
                                        <p:cTn id="56" fill="hold">
                                          <p:stCondLst>
                                            <p:cond delay="0"/>
                                          </p:stCondLst>
                                        </p:cTn>
                                        <p:tgtEl>
                                          <p:spTgt spid="83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41" grpId="4"/>
      <p:bldP build="whole" bldLvl="1" animBg="1" rev="0" advAuto="0" spid="833" grpId="11"/>
      <p:bldP build="whole" bldLvl="1" animBg="1" rev="0" advAuto="0" spid="831" grpId="9"/>
      <p:bldP build="whole" bldLvl="1" animBg="1" rev="0" advAuto="0" spid="823" grpId="6"/>
      <p:bldP build="whole" bldLvl="1" animBg="1" rev="0" advAuto="0" spid="835" grpId="13"/>
      <p:bldP build="whole" bldLvl="1" animBg="1" rev="0" advAuto="0" spid="822" grpId="7"/>
      <p:bldP build="whole" bldLvl="1" animBg="1" rev="0" advAuto="0" spid="817" grpId="3"/>
      <p:bldP build="whole" bldLvl="1" animBg="1" rev="0" advAuto="0" spid="837" grpId="15"/>
      <p:bldP build="whole" bldLvl="1" animBg="1" rev="0" advAuto="0" spid="840" grpId="1"/>
      <p:bldP build="whole" bldLvl="1" animBg="1" rev="0" advAuto="0" spid="832" grpId="10"/>
      <p:bldP build="whole" bldLvl="1" animBg="1" rev="0" advAuto="0" spid="842" grpId="5"/>
      <p:bldP build="whole" bldLvl="1" animBg="1" rev="0" advAuto="0" spid="834" grpId="12"/>
      <p:bldP build="whole" bldLvl="1" animBg="1" rev="0" advAuto="0" spid="836" grpId="14"/>
      <p:bldP build="whole" bldLvl="1" animBg="1" rev="0" advAuto="0" spid="816" grpId="2"/>
      <p:bldP build="whole" bldLvl="1" animBg="1" rev="0" advAuto="0" spid="830" grpId="8"/>
    </p:bld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4" name="Title 1"/>
          <p:cNvSpPr txBox="1"/>
          <p:nvPr>
            <p:ph type="title"/>
          </p:nvPr>
        </p:nvSpPr>
        <p:spPr>
          <a:xfrm>
            <a:off x="581192" y="702155"/>
            <a:ext cx="11029616" cy="1188721"/>
          </a:xfrm>
          <a:prstGeom prst="rect">
            <a:avLst/>
          </a:prstGeom>
        </p:spPr>
        <p:txBody>
          <a:bodyPr/>
          <a:lstStyle>
            <a:lvl1pPr>
              <a:defRPr b="1" sz="2800">
                <a:latin typeface="+mj-lt"/>
                <a:ea typeface="+mj-ea"/>
                <a:cs typeface="+mj-cs"/>
                <a:sym typeface="Helvetica"/>
              </a:defRPr>
            </a:lvl1pPr>
          </a:lstStyle>
          <a:p>
            <a:pPr/>
            <a:r>
              <a:t>Normal balance of major accounts</a:t>
            </a:r>
          </a:p>
        </p:txBody>
      </p:sp>
      <p:sp>
        <p:nvSpPr>
          <p:cNvPr id="845" name="Slide Number Placeholder 4"/>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848" name="Group 10"/>
          <p:cNvGrpSpPr/>
          <p:nvPr/>
        </p:nvGrpSpPr>
        <p:grpSpPr>
          <a:xfrm>
            <a:off x="403529" y="3429000"/>
            <a:ext cx="1870270" cy="1005840"/>
            <a:chOff x="0" y="0"/>
            <a:chExt cx="1870269" cy="1005839"/>
          </a:xfrm>
        </p:grpSpPr>
        <p:sp>
          <p:nvSpPr>
            <p:cNvPr id="846" name="Straight Connector 6"/>
            <p:cNvSpPr/>
            <p:nvPr/>
          </p:nvSpPr>
          <p:spPr>
            <a:xfrm>
              <a:off x="0" y="0"/>
              <a:ext cx="1870270" cy="1"/>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sp>
          <p:nvSpPr>
            <p:cNvPr id="847" name="Straight Connector 7"/>
            <p:cNvSpPr/>
            <p:nvPr/>
          </p:nvSpPr>
          <p:spPr>
            <a:xfrm flipV="1">
              <a:off x="935134" y="0"/>
              <a:ext cx="1" cy="1005840"/>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grpSp>
      <p:grpSp>
        <p:nvGrpSpPr>
          <p:cNvPr id="851" name="Group 14"/>
          <p:cNvGrpSpPr/>
          <p:nvPr/>
        </p:nvGrpSpPr>
        <p:grpSpPr>
          <a:xfrm>
            <a:off x="2785560" y="3429000"/>
            <a:ext cx="1870270" cy="1005840"/>
            <a:chOff x="0" y="0"/>
            <a:chExt cx="1870269" cy="1005839"/>
          </a:xfrm>
        </p:grpSpPr>
        <p:sp>
          <p:nvSpPr>
            <p:cNvPr id="849" name="Straight Connector 15"/>
            <p:cNvSpPr/>
            <p:nvPr/>
          </p:nvSpPr>
          <p:spPr>
            <a:xfrm>
              <a:off x="0" y="0"/>
              <a:ext cx="1870270" cy="1"/>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sp>
          <p:nvSpPr>
            <p:cNvPr id="850" name="Straight Connector 16"/>
            <p:cNvSpPr/>
            <p:nvPr/>
          </p:nvSpPr>
          <p:spPr>
            <a:xfrm flipV="1">
              <a:off x="935134" y="0"/>
              <a:ext cx="1" cy="1005840"/>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grpSp>
      <p:grpSp>
        <p:nvGrpSpPr>
          <p:cNvPr id="854" name="Group 17"/>
          <p:cNvGrpSpPr/>
          <p:nvPr/>
        </p:nvGrpSpPr>
        <p:grpSpPr>
          <a:xfrm>
            <a:off x="5287662" y="3429000"/>
            <a:ext cx="1870271" cy="1005840"/>
            <a:chOff x="0" y="0"/>
            <a:chExt cx="1870269" cy="1005839"/>
          </a:xfrm>
        </p:grpSpPr>
        <p:sp>
          <p:nvSpPr>
            <p:cNvPr id="852" name="Straight Connector 18"/>
            <p:cNvSpPr/>
            <p:nvPr/>
          </p:nvSpPr>
          <p:spPr>
            <a:xfrm>
              <a:off x="0" y="0"/>
              <a:ext cx="1870270" cy="1"/>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sp>
          <p:nvSpPr>
            <p:cNvPr id="853" name="Straight Connector 19"/>
            <p:cNvSpPr/>
            <p:nvPr/>
          </p:nvSpPr>
          <p:spPr>
            <a:xfrm flipV="1">
              <a:off x="935134" y="0"/>
              <a:ext cx="1" cy="1005840"/>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grpSp>
      <p:grpSp>
        <p:nvGrpSpPr>
          <p:cNvPr id="857" name="Group 20"/>
          <p:cNvGrpSpPr/>
          <p:nvPr/>
        </p:nvGrpSpPr>
        <p:grpSpPr>
          <a:xfrm>
            <a:off x="7632658" y="3429000"/>
            <a:ext cx="1870271" cy="1005840"/>
            <a:chOff x="0" y="0"/>
            <a:chExt cx="1870269" cy="1005839"/>
          </a:xfrm>
        </p:grpSpPr>
        <p:sp>
          <p:nvSpPr>
            <p:cNvPr id="855" name="Straight Connector 21"/>
            <p:cNvSpPr/>
            <p:nvPr/>
          </p:nvSpPr>
          <p:spPr>
            <a:xfrm>
              <a:off x="0" y="0"/>
              <a:ext cx="1870270" cy="1"/>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sp>
          <p:nvSpPr>
            <p:cNvPr id="856" name="Straight Connector 22"/>
            <p:cNvSpPr/>
            <p:nvPr/>
          </p:nvSpPr>
          <p:spPr>
            <a:xfrm flipV="1">
              <a:off x="935134" y="0"/>
              <a:ext cx="1" cy="1005840"/>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grpSp>
      <p:grpSp>
        <p:nvGrpSpPr>
          <p:cNvPr id="860" name="Group 23"/>
          <p:cNvGrpSpPr/>
          <p:nvPr/>
        </p:nvGrpSpPr>
        <p:grpSpPr>
          <a:xfrm>
            <a:off x="9918200" y="3429000"/>
            <a:ext cx="1870271" cy="1005840"/>
            <a:chOff x="0" y="0"/>
            <a:chExt cx="1870269" cy="1005839"/>
          </a:xfrm>
        </p:grpSpPr>
        <p:sp>
          <p:nvSpPr>
            <p:cNvPr id="858" name="Straight Connector 24"/>
            <p:cNvSpPr/>
            <p:nvPr/>
          </p:nvSpPr>
          <p:spPr>
            <a:xfrm>
              <a:off x="0" y="0"/>
              <a:ext cx="1870270" cy="1"/>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sp>
          <p:nvSpPr>
            <p:cNvPr id="859" name="Straight Connector 25"/>
            <p:cNvSpPr/>
            <p:nvPr/>
          </p:nvSpPr>
          <p:spPr>
            <a:xfrm flipV="1">
              <a:off x="935134" y="0"/>
              <a:ext cx="1" cy="1005840"/>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grpSp>
      <p:sp>
        <p:nvSpPr>
          <p:cNvPr id="861" name="Straight Connector 3"/>
          <p:cNvSpPr/>
          <p:nvPr/>
        </p:nvSpPr>
        <p:spPr>
          <a:xfrm>
            <a:off x="7419371" y="1890876"/>
            <a:ext cx="1" cy="3322963"/>
          </a:xfrm>
          <a:prstGeom prst="line">
            <a:avLst/>
          </a:prstGeom>
          <a:ln w="19050" cap="rnd">
            <a:solidFill>
              <a:srgbClr val="0070C0"/>
            </a:solidFill>
            <a:prstDash val="dash"/>
          </a:ln>
        </p:spPr>
        <p:txBody>
          <a:bodyPr lIns="45719" rIns="45719"/>
          <a:lstStyle/>
          <a:p>
            <a:pPr/>
          </a:p>
        </p:txBody>
      </p:sp>
      <p:sp>
        <p:nvSpPr>
          <p:cNvPr id="862" name="TextBox 2"/>
          <p:cNvSpPr txBox="1"/>
          <p:nvPr/>
        </p:nvSpPr>
        <p:spPr>
          <a:xfrm>
            <a:off x="772856" y="2761279"/>
            <a:ext cx="1103819"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0070C0"/>
                </a:solidFill>
                <a:latin typeface="+mj-lt"/>
                <a:ea typeface="+mj-ea"/>
                <a:cs typeface="+mj-cs"/>
                <a:sym typeface="Helvetica"/>
              </a:defRPr>
            </a:lvl1pPr>
          </a:lstStyle>
          <a:p>
            <a:pPr/>
            <a:r>
              <a:t>Assets</a:t>
            </a:r>
          </a:p>
        </p:txBody>
      </p:sp>
      <p:sp>
        <p:nvSpPr>
          <p:cNvPr id="863" name="TextBox 26"/>
          <p:cNvSpPr txBox="1"/>
          <p:nvPr/>
        </p:nvSpPr>
        <p:spPr>
          <a:xfrm>
            <a:off x="2956989" y="2759605"/>
            <a:ext cx="1509972"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C00000"/>
                </a:solidFill>
                <a:latin typeface="+mj-lt"/>
                <a:ea typeface="+mj-ea"/>
                <a:cs typeface="+mj-cs"/>
                <a:sym typeface="Helvetica"/>
              </a:defRPr>
            </a:lvl1pPr>
          </a:lstStyle>
          <a:p>
            <a:pPr/>
            <a:r>
              <a:t>Liabilities</a:t>
            </a:r>
          </a:p>
        </p:txBody>
      </p:sp>
      <p:sp>
        <p:nvSpPr>
          <p:cNvPr id="864" name="TextBox 27"/>
          <p:cNvSpPr txBox="1"/>
          <p:nvPr/>
        </p:nvSpPr>
        <p:spPr>
          <a:xfrm>
            <a:off x="5665781" y="2759605"/>
            <a:ext cx="1035508"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C00000"/>
                </a:solidFill>
                <a:latin typeface="+mj-lt"/>
                <a:ea typeface="+mj-ea"/>
                <a:cs typeface="+mj-cs"/>
                <a:sym typeface="Helvetica"/>
              </a:defRPr>
            </a:lvl1pPr>
          </a:lstStyle>
          <a:p>
            <a:pPr/>
            <a:r>
              <a:t>Equity</a:t>
            </a:r>
          </a:p>
        </p:txBody>
      </p:sp>
      <p:sp>
        <p:nvSpPr>
          <p:cNvPr id="865" name="TextBox 28"/>
          <p:cNvSpPr txBox="1"/>
          <p:nvPr/>
        </p:nvSpPr>
        <p:spPr>
          <a:xfrm>
            <a:off x="7835620" y="2761279"/>
            <a:ext cx="1374687"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C00000"/>
                </a:solidFill>
                <a:latin typeface="+mj-lt"/>
                <a:ea typeface="+mj-ea"/>
                <a:cs typeface="+mj-cs"/>
                <a:sym typeface="Helvetica"/>
              </a:defRPr>
            </a:lvl1pPr>
          </a:lstStyle>
          <a:p>
            <a:pPr/>
            <a:r>
              <a:t>Revenue</a:t>
            </a:r>
          </a:p>
        </p:txBody>
      </p:sp>
      <p:sp>
        <p:nvSpPr>
          <p:cNvPr id="866" name="TextBox 29"/>
          <p:cNvSpPr txBox="1"/>
          <p:nvPr/>
        </p:nvSpPr>
        <p:spPr>
          <a:xfrm>
            <a:off x="10070449" y="2759605"/>
            <a:ext cx="1527384"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0070C0"/>
                </a:solidFill>
                <a:latin typeface="+mj-lt"/>
                <a:ea typeface="+mj-ea"/>
                <a:cs typeface="+mj-cs"/>
                <a:sym typeface="Helvetica"/>
              </a:defRPr>
            </a:lvl1pPr>
          </a:lstStyle>
          <a:p>
            <a:pPr/>
            <a:r>
              <a:t>Expenses</a:t>
            </a:r>
          </a:p>
        </p:txBody>
      </p:sp>
      <p:sp>
        <p:nvSpPr>
          <p:cNvPr id="867" name="Down Arrow 5"/>
          <p:cNvSpPr/>
          <p:nvPr/>
        </p:nvSpPr>
        <p:spPr>
          <a:xfrm flipV="1">
            <a:off x="581191" y="3564273"/>
            <a:ext cx="455757" cy="7395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944"/>
                </a:moveTo>
                <a:lnTo>
                  <a:pt x="5400" y="14944"/>
                </a:lnTo>
                <a:lnTo>
                  <a:pt x="5400" y="0"/>
                </a:lnTo>
                <a:lnTo>
                  <a:pt x="16200" y="0"/>
                </a:lnTo>
                <a:lnTo>
                  <a:pt x="16200" y="14944"/>
                </a:lnTo>
                <a:lnTo>
                  <a:pt x="21600" y="14944"/>
                </a:lnTo>
                <a:lnTo>
                  <a:pt x="10800" y="21600"/>
                </a:lnTo>
                <a:close/>
              </a:path>
            </a:pathLst>
          </a:custGeom>
          <a:solidFill>
            <a:srgbClr val="0070C0"/>
          </a:solidFill>
          <a:ln w="12700">
            <a:miter lim="400000"/>
          </a:ln>
        </p:spPr>
        <p:txBody>
          <a:bodyPr lIns="45719" rIns="45719" anchor="ctr"/>
          <a:lstStyle/>
          <a:p>
            <a:pPr algn="ctr">
              <a:defRPr>
                <a:solidFill>
                  <a:srgbClr val="FFFFFF"/>
                </a:solidFill>
              </a:defRPr>
            </a:pPr>
          </a:p>
        </p:txBody>
      </p:sp>
      <p:sp>
        <p:nvSpPr>
          <p:cNvPr id="868" name="Down Arrow 32"/>
          <p:cNvSpPr/>
          <p:nvPr/>
        </p:nvSpPr>
        <p:spPr>
          <a:xfrm>
            <a:off x="1560583" y="3562153"/>
            <a:ext cx="455757" cy="7395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944"/>
                </a:moveTo>
                <a:lnTo>
                  <a:pt x="5400" y="14944"/>
                </a:lnTo>
                <a:lnTo>
                  <a:pt x="5400" y="0"/>
                </a:lnTo>
                <a:lnTo>
                  <a:pt x="16200" y="0"/>
                </a:lnTo>
                <a:lnTo>
                  <a:pt x="16200" y="14944"/>
                </a:lnTo>
                <a:lnTo>
                  <a:pt x="21600" y="14944"/>
                </a:lnTo>
                <a:lnTo>
                  <a:pt x="10800" y="21600"/>
                </a:lnTo>
                <a:close/>
              </a:path>
            </a:pathLst>
          </a:custGeom>
          <a:solidFill>
            <a:srgbClr val="94A4DB"/>
          </a:solidFill>
          <a:ln w="12700">
            <a:miter lim="400000"/>
          </a:ln>
        </p:spPr>
        <p:txBody>
          <a:bodyPr lIns="45719" rIns="45719" anchor="ctr"/>
          <a:lstStyle/>
          <a:p>
            <a:pPr algn="ctr">
              <a:defRPr>
                <a:solidFill>
                  <a:srgbClr val="FFFFFF"/>
                </a:solidFill>
              </a:defRPr>
            </a:pPr>
          </a:p>
        </p:txBody>
      </p:sp>
      <p:sp>
        <p:nvSpPr>
          <p:cNvPr id="869" name="Down Arrow 33"/>
          <p:cNvSpPr/>
          <p:nvPr/>
        </p:nvSpPr>
        <p:spPr>
          <a:xfrm>
            <a:off x="11151007" y="3562153"/>
            <a:ext cx="455757" cy="7395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944"/>
                </a:moveTo>
                <a:lnTo>
                  <a:pt x="5400" y="14944"/>
                </a:lnTo>
                <a:lnTo>
                  <a:pt x="5400" y="0"/>
                </a:lnTo>
                <a:lnTo>
                  <a:pt x="16200" y="0"/>
                </a:lnTo>
                <a:lnTo>
                  <a:pt x="16200" y="14944"/>
                </a:lnTo>
                <a:lnTo>
                  <a:pt x="21600" y="14944"/>
                </a:lnTo>
                <a:lnTo>
                  <a:pt x="10800" y="21600"/>
                </a:lnTo>
                <a:close/>
              </a:path>
            </a:pathLst>
          </a:custGeom>
          <a:solidFill>
            <a:srgbClr val="94A4DB"/>
          </a:solidFill>
          <a:ln w="12700">
            <a:miter lim="400000"/>
          </a:ln>
        </p:spPr>
        <p:txBody>
          <a:bodyPr lIns="45719" rIns="45719" anchor="ctr"/>
          <a:lstStyle/>
          <a:p>
            <a:pPr algn="ctr">
              <a:defRPr>
                <a:solidFill>
                  <a:srgbClr val="FFFFFF"/>
                </a:solidFill>
              </a:defRPr>
            </a:pPr>
          </a:p>
        </p:txBody>
      </p:sp>
      <p:sp>
        <p:nvSpPr>
          <p:cNvPr id="870" name="Down Arrow 34"/>
          <p:cNvSpPr/>
          <p:nvPr/>
        </p:nvSpPr>
        <p:spPr>
          <a:xfrm flipV="1">
            <a:off x="10157067" y="3562151"/>
            <a:ext cx="455757" cy="7395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944"/>
                </a:moveTo>
                <a:lnTo>
                  <a:pt x="5400" y="14944"/>
                </a:lnTo>
                <a:lnTo>
                  <a:pt x="5400" y="0"/>
                </a:lnTo>
                <a:lnTo>
                  <a:pt x="16200" y="0"/>
                </a:lnTo>
                <a:lnTo>
                  <a:pt x="16200" y="14944"/>
                </a:lnTo>
                <a:lnTo>
                  <a:pt x="21600" y="14944"/>
                </a:lnTo>
                <a:lnTo>
                  <a:pt x="10800" y="21600"/>
                </a:lnTo>
                <a:close/>
              </a:path>
            </a:pathLst>
          </a:custGeom>
          <a:solidFill>
            <a:srgbClr val="0070C0"/>
          </a:solidFill>
          <a:ln w="12700">
            <a:miter lim="400000"/>
          </a:ln>
        </p:spPr>
        <p:txBody>
          <a:bodyPr lIns="45719" rIns="45719" anchor="ctr"/>
          <a:lstStyle/>
          <a:p>
            <a:pPr algn="ctr">
              <a:defRPr>
                <a:solidFill>
                  <a:srgbClr val="FFFFFF"/>
                </a:solidFill>
              </a:defRPr>
            </a:pPr>
          </a:p>
        </p:txBody>
      </p:sp>
      <p:sp>
        <p:nvSpPr>
          <p:cNvPr id="871" name="Down Arrow 37"/>
          <p:cNvSpPr/>
          <p:nvPr/>
        </p:nvSpPr>
        <p:spPr>
          <a:xfrm flipV="1">
            <a:off x="3960252" y="3562151"/>
            <a:ext cx="455757" cy="7395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944"/>
                </a:moveTo>
                <a:lnTo>
                  <a:pt x="5400" y="14944"/>
                </a:lnTo>
                <a:lnTo>
                  <a:pt x="5400" y="0"/>
                </a:lnTo>
                <a:lnTo>
                  <a:pt x="16200" y="0"/>
                </a:lnTo>
                <a:lnTo>
                  <a:pt x="16200" y="14944"/>
                </a:lnTo>
                <a:lnTo>
                  <a:pt x="21600" y="14944"/>
                </a:lnTo>
                <a:lnTo>
                  <a:pt x="10800" y="21600"/>
                </a:lnTo>
                <a:close/>
              </a:path>
            </a:pathLst>
          </a:custGeom>
          <a:solidFill>
            <a:srgbClr val="C00000"/>
          </a:solidFill>
          <a:ln w="12700">
            <a:miter lim="400000"/>
          </a:ln>
        </p:spPr>
        <p:txBody>
          <a:bodyPr lIns="45719" rIns="45719" anchor="ctr"/>
          <a:lstStyle/>
          <a:p>
            <a:pPr algn="ctr">
              <a:defRPr>
                <a:solidFill>
                  <a:srgbClr val="FFFFFF"/>
                </a:solidFill>
              </a:defRPr>
            </a:pPr>
          </a:p>
        </p:txBody>
      </p:sp>
      <p:sp>
        <p:nvSpPr>
          <p:cNvPr id="872" name="Down Arrow 38"/>
          <p:cNvSpPr/>
          <p:nvPr/>
        </p:nvSpPr>
        <p:spPr>
          <a:xfrm flipV="1">
            <a:off x="6441371" y="3562151"/>
            <a:ext cx="455757" cy="7395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944"/>
                </a:moveTo>
                <a:lnTo>
                  <a:pt x="5400" y="14944"/>
                </a:lnTo>
                <a:lnTo>
                  <a:pt x="5400" y="0"/>
                </a:lnTo>
                <a:lnTo>
                  <a:pt x="16200" y="0"/>
                </a:lnTo>
                <a:lnTo>
                  <a:pt x="16200" y="14944"/>
                </a:lnTo>
                <a:lnTo>
                  <a:pt x="21600" y="14944"/>
                </a:lnTo>
                <a:lnTo>
                  <a:pt x="10800" y="21600"/>
                </a:lnTo>
                <a:close/>
              </a:path>
            </a:pathLst>
          </a:custGeom>
          <a:solidFill>
            <a:srgbClr val="C00000"/>
          </a:solidFill>
          <a:ln w="12700">
            <a:miter lim="400000"/>
          </a:ln>
        </p:spPr>
        <p:txBody>
          <a:bodyPr lIns="45719" rIns="45719" anchor="ctr"/>
          <a:lstStyle/>
          <a:p>
            <a:pPr algn="ctr">
              <a:defRPr>
                <a:solidFill>
                  <a:srgbClr val="FFFFFF"/>
                </a:solidFill>
              </a:defRPr>
            </a:pPr>
          </a:p>
        </p:txBody>
      </p:sp>
      <p:sp>
        <p:nvSpPr>
          <p:cNvPr id="873" name="Down Arrow 39"/>
          <p:cNvSpPr/>
          <p:nvPr/>
        </p:nvSpPr>
        <p:spPr>
          <a:xfrm flipV="1">
            <a:off x="8824535" y="3562151"/>
            <a:ext cx="455757" cy="7395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944"/>
                </a:moveTo>
                <a:lnTo>
                  <a:pt x="5400" y="14944"/>
                </a:lnTo>
                <a:lnTo>
                  <a:pt x="5400" y="0"/>
                </a:lnTo>
                <a:lnTo>
                  <a:pt x="16200" y="0"/>
                </a:lnTo>
                <a:lnTo>
                  <a:pt x="16200" y="14944"/>
                </a:lnTo>
                <a:lnTo>
                  <a:pt x="21600" y="14944"/>
                </a:lnTo>
                <a:lnTo>
                  <a:pt x="10800" y="21600"/>
                </a:lnTo>
                <a:close/>
              </a:path>
            </a:pathLst>
          </a:custGeom>
          <a:solidFill>
            <a:srgbClr val="C00000"/>
          </a:solidFill>
          <a:ln w="12700">
            <a:miter lim="400000"/>
          </a:ln>
        </p:spPr>
        <p:txBody>
          <a:bodyPr lIns="45719" rIns="45719" anchor="ctr"/>
          <a:lstStyle/>
          <a:p>
            <a:pPr algn="ctr">
              <a:defRPr>
                <a:solidFill>
                  <a:srgbClr val="FFFFFF"/>
                </a:solidFill>
              </a:defRPr>
            </a:pPr>
          </a:p>
        </p:txBody>
      </p:sp>
      <p:sp>
        <p:nvSpPr>
          <p:cNvPr id="874" name="Down Arrow 40"/>
          <p:cNvSpPr/>
          <p:nvPr/>
        </p:nvSpPr>
        <p:spPr>
          <a:xfrm>
            <a:off x="2978625" y="3562150"/>
            <a:ext cx="455757" cy="7395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944"/>
                </a:moveTo>
                <a:lnTo>
                  <a:pt x="5400" y="14944"/>
                </a:lnTo>
                <a:lnTo>
                  <a:pt x="5400" y="0"/>
                </a:lnTo>
                <a:lnTo>
                  <a:pt x="16200" y="0"/>
                </a:lnTo>
                <a:lnTo>
                  <a:pt x="16200" y="14944"/>
                </a:lnTo>
                <a:lnTo>
                  <a:pt x="21600" y="14944"/>
                </a:lnTo>
                <a:lnTo>
                  <a:pt x="10800" y="21600"/>
                </a:lnTo>
                <a:close/>
              </a:path>
            </a:pathLst>
          </a:custGeom>
          <a:solidFill>
            <a:srgbClr val="94A4DB"/>
          </a:solidFill>
          <a:ln w="12700">
            <a:miter lim="400000"/>
          </a:ln>
        </p:spPr>
        <p:txBody>
          <a:bodyPr lIns="45719" rIns="45719" anchor="ctr"/>
          <a:lstStyle/>
          <a:p>
            <a:pPr algn="ctr">
              <a:defRPr>
                <a:solidFill>
                  <a:srgbClr val="FFFFFF"/>
                </a:solidFill>
              </a:defRPr>
            </a:pPr>
          </a:p>
        </p:txBody>
      </p:sp>
      <p:sp>
        <p:nvSpPr>
          <p:cNvPr id="875" name="Down Arrow 41"/>
          <p:cNvSpPr/>
          <p:nvPr/>
        </p:nvSpPr>
        <p:spPr>
          <a:xfrm>
            <a:off x="5579976" y="3562150"/>
            <a:ext cx="455757" cy="7395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944"/>
                </a:moveTo>
                <a:lnTo>
                  <a:pt x="5400" y="14944"/>
                </a:lnTo>
                <a:lnTo>
                  <a:pt x="5400" y="0"/>
                </a:lnTo>
                <a:lnTo>
                  <a:pt x="16200" y="0"/>
                </a:lnTo>
                <a:lnTo>
                  <a:pt x="16200" y="14944"/>
                </a:lnTo>
                <a:lnTo>
                  <a:pt x="21600" y="14944"/>
                </a:lnTo>
                <a:lnTo>
                  <a:pt x="10800" y="21600"/>
                </a:lnTo>
                <a:close/>
              </a:path>
            </a:pathLst>
          </a:custGeom>
          <a:solidFill>
            <a:srgbClr val="94A4DB"/>
          </a:solidFill>
          <a:ln w="12700">
            <a:miter lim="400000"/>
          </a:ln>
        </p:spPr>
        <p:txBody>
          <a:bodyPr lIns="45719" rIns="45719" anchor="ctr"/>
          <a:lstStyle/>
          <a:p>
            <a:pPr algn="ctr">
              <a:defRPr>
                <a:solidFill>
                  <a:srgbClr val="FFFFFF"/>
                </a:solidFill>
              </a:defRPr>
            </a:pPr>
          </a:p>
        </p:txBody>
      </p:sp>
      <p:sp>
        <p:nvSpPr>
          <p:cNvPr id="876" name="Down Arrow 42"/>
          <p:cNvSpPr/>
          <p:nvPr/>
        </p:nvSpPr>
        <p:spPr>
          <a:xfrm>
            <a:off x="7801709" y="3558302"/>
            <a:ext cx="455757" cy="7395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944"/>
                </a:moveTo>
                <a:lnTo>
                  <a:pt x="5400" y="14944"/>
                </a:lnTo>
                <a:lnTo>
                  <a:pt x="5400" y="0"/>
                </a:lnTo>
                <a:lnTo>
                  <a:pt x="16200" y="0"/>
                </a:lnTo>
                <a:lnTo>
                  <a:pt x="16200" y="14944"/>
                </a:lnTo>
                <a:lnTo>
                  <a:pt x="21600" y="14944"/>
                </a:lnTo>
                <a:lnTo>
                  <a:pt x="10800" y="21600"/>
                </a:lnTo>
                <a:close/>
              </a:path>
            </a:pathLst>
          </a:custGeom>
          <a:solidFill>
            <a:srgbClr val="94A4DB"/>
          </a:solidFill>
          <a:ln w="12700">
            <a:miter lim="400000"/>
          </a:ln>
        </p:spPr>
        <p:txBody>
          <a:bodyPr lIns="45719" rIns="45719" anchor="ctr"/>
          <a:lstStyle/>
          <a:p>
            <a:pPr algn="ctr">
              <a:defRPr>
                <a:solidFill>
                  <a:srgbClr val="FFFFFF"/>
                </a:solidFill>
              </a:defRPr>
            </a:pPr>
          </a:p>
        </p:txBody>
      </p:sp>
      <p:sp>
        <p:nvSpPr>
          <p:cNvPr id="877" name="Rectangle 53"/>
          <p:cNvSpPr/>
          <p:nvPr/>
        </p:nvSpPr>
        <p:spPr>
          <a:xfrm>
            <a:off x="17356672" y="3531611"/>
            <a:ext cx="652646" cy="914186"/>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878" name="Title 1"/>
          <p:cNvSpPr txBox="1"/>
          <p:nvPr/>
        </p:nvSpPr>
        <p:spPr>
          <a:xfrm>
            <a:off x="45719" y="5373961"/>
            <a:ext cx="12100561" cy="118872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lgn="ctr" defTabSz="457200">
              <a:defRPr b="1" cap="all" sz="4000">
                <a:solidFill>
                  <a:srgbClr val="0070C0"/>
                </a:solidFill>
              </a:defRPr>
            </a:pPr>
            <a:r>
              <a:t>A </a:t>
            </a:r>
            <a:r>
              <a:rPr>
                <a:solidFill>
                  <a:srgbClr val="000000"/>
                </a:solidFill>
              </a:rPr>
              <a:t>| </a:t>
            </a:r>
            <a:r>
              <a:rPr>
                <a:solidFill>
                  <a:srgbClr val="C00000"/>
                </a:solidFill>
              </a:rPr>
              <a:t>LE </a:t>
            </a:r>
            <a:r>
              <a:rPr b="0">
                <a:solidFill>
                  <a:srgbClr val="404040"/>
                </a:solidFill>
              </a:rPr>
              <a:t>- </a:t>
            </a:r>
            <a:r>
              <a:rPr>
                <a:solidFill>
                  <a:srgbClr val="C00000"/>
                </a:solidFill>
              </a:rPr>
              <a:t>R </a:t>
            </a:r>
            <a:r>
              <a:rPr>
                <a:solidFill>
                  <a:srgbClr val="000000"/>
                </a:solidFill>
              </a:rPr>
              <a:t>| </a:t>
            </a:r>
            <a:r>
              <a:t>E </a:t>
            </a:r>
          </a:p>
        </p:txBody>
      </p:sp>
      <p:sp>
        <p:nvSpPr>
          <p:cNvPr id="879" name="TextBox 11"/>
          <p:cNvSpPr txBox="1"/>
          <p:nvPr/>
        </p:nvSpPr>
        <p:spPr>
          <a:xfrm>
            <a:off x="728730" y="3154328"/>
            <a:ext cx="10822928"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1400">
                <a:solidFill>
                  <a:srgbClr val="0070C0"/>
                </a:solidFill>
                <a:latin typeface="+mj-lt"/>
                <a:ea typeface="+mj-ea"/>
                <a:cs typeface="+mj-cs"/>
                <a:sym typeface="Helvetica"/>
              </a:defRPr>
            </a:pPr>
            <a:r>
              <a:t>DR</a:t>
            </a:r>
            <a:r>
              <a:rPr b="0">
                <a:solidFill>
                  <a:srgbClr val="000000"/>
                </a:solidFill>
              </a:rPr>
              <a:t>            </a:t>
            </a:r>
            <a:r>
              <a:rPr b="0">
                <a:solidFill>
                  <a:srgbClr val="808080"/>
                </a:solidFill>
              </a:rPr>
              <a:t>CR </a:t>
            </a:r>
            <a:r>
              <a:rPr b="0">
                <a:solidFill>
                  <a:srgbClr val="000000"/>
                </a:solidFill>
              </a:rPr>
              <a:t>                          </a:t>
            </a:r>
            <a:r>
              <a:rPr b="0">
                <a:solidFill>
                  <a:srgbClr val="808080"/>
                </a:solidFill>
              </a:rPr>
              <a:t>DR</a:t>
            </a:r>
            <a:r>
              <a:rPr b="0">
                <a:solidFill>
                  <a:srgbClr val="000000"/>
                </a:solidFill>
              </a:rPr>
              <a:t>             </a:t>
            </a:r>
            <a:r>
              <a:rPr>
                <a:solidFill>
                  <a:srgbClr val="C00000"/>
                </a:solidFill>
              </a:rPr>
              <a:t>CR</a:t>
            </a:r>
            <a:r>
              <a:rPr b="0">
                <a:solidFill>
                  <a:srgbClr val="000000"/>
                </a:solidFill>
              </a:rPr>
              <a:t>                          </a:t>
            </a:r>
            <a:r>
              <a:rPr b="0">
                <a:solidFill>
                  <a:srgbClr val="808080"/>
                </a:solidFill>
              </a:rPr>
              <a:t>DR</a:t>
            </a:r>
            <a:r>
              <a:rPr b="0">
                <a:solidFill>
                  <a:srgbClr val="000000"/>
                </a:solidFill>
              </a:rPr>
              <a:t>             </a:t>
            </a:r>
            <a:r>
              <a:rPr>
                <a:solidFill>
                  <a:srgbClr val="C00000"/>
                </a:solidFill>
              </a:rPr>
              <a:t>CR</a:t>
            </a:r>
            <a:r>
              <a:rPr b="0">
                <a:solidFill>
                  <a:srgbClr val="000000"/>
                </a:solidFill>
              </a:rPr>
              <a:t>                       </a:t>
            </a:r>
            <a:r>
              <a:rPr b="0">
                <a:solidFill>
                  <a:srgbClr val="808080"/>
                </a:solidFill>
              </a:rPr>
              <a:t>DR</a:t>
            </a:r>
            <a:r>
              <a:rPr b="0">
                <a:solidFill>
                  <a:srgbClr val="000000"/>
                </a:solidFill>
              </a:rPr>
              <a:t>                </a:t>
            </a:r>
            <a:r>
              <a:rPr>
                <a:solidFill>
                  <a:srgbClr val="C00000"/>
                </a:solidFill>
              </a:rPr>
              <a:t>CR</a:t>
            </a:r>
            <a:r>
              <a:rPr b="0">
                <a:solidFill>
                  <a:srgbClr val="000000"/>
                </a:solidFill>
              </a:rPr>
              <a:t>                     </a:t>
            </a:r>
            <a:r>
              <a:rPr b="0"/>
              <a:t> </a:t>
            </a:r>
            <a:r>
              <a:t>DR</a:t>
            </a:r>
            <a:r>
              <a:rPr b="0">
                <a:solidFill>
                  <a:srgbClr val="000000"/>
                </a:solidFill>
              </a:rPr>
              <a:t>             </a:t>
            </a:r>
            <a:r>
              <a:rPr b="0">
                <a:solidFill>
                  <a:srgbClr val="808080"/>
                </a:solidFill>
              </a:rPr>
              <a:t>CR</a:t>
            </a:r>
          </a:p>
        </p:txBody>
      </p:sp>
      <p:sp>
        <p:nvSpPr>
          <p:cNvPr id="880" name="TextBox 8"/>
          <p:cNvSpPr txBox="1"/>
          <p:nvPr/>
        </p:nvSpPr>
        <p:spPr>
          <a:xfrm>
            <a:off x="2626753" y="2017084"/>
            <a:ext cx="2187883"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002060"/>
                </a:solidFill>
                <a:latin typeface="+mj-lt"/>
                <a:ea typeface="+mj-ea"/>
                <a:cs typeface="+mj-cs"/>
                <a:sym typeface="Helvetica"/>
              </a:defRPr>
            </a:lvl1pPr>
          </a:lstStyle>
          <a:p>
            <a:pPr/>
            <a:r>
              <a:t>Balance Sheet</a:t>
            </a:r>
          </a:p>
        </p:txBody>
      </p:sp>
      <p:sp>
        <p:nvSpPr>
          <p:cNvPr id="881" name="TextBox 55"/>
          <p:cNvSpPr txBox="1"/>
          <p:nvPr/>
        </p:nvSpPr>
        <p:spPr>
          <a:xfrm>
            <a:off x="8301288" y="2017084"/>
            <a:ext cx="2729469"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002060"/>
                </a:solidFill>
                <a:latin typeface="+mj-lt"/>
                <a:ea typeface="+mj-ea"/>
                <a:cs typeface="+mj-cs"/>
                <a:sym typeface="Helvetica"/>
              </a:defRPr>
            </a:lvl1pPr>
          </a:lstStyle>
          <a:p>
            <a:pPr/>
            <a:r>
              <a:t>Income Statement</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3" name="Title 1"/>
          <p:cNvSpPr txBox="1"/>
          <p:nvPr>
            <p:ph type="title"/>
          </p:nvPr>
        </p:nvSpPr>
        <p:spPr>
          <a:xfrm>
            <a:off x="581192" y="702155"/>
            <a:ext cx="11029616" cy="1188721"/>
          </a:xfrm>
          <a:prstGeom prst="rect">
            <a:avLst/>
          </a:prstGeom>
        </p:spPr>
        <p:txBody>
          <a:bodyPr/>
          <a:lstStyle>
            <a:lvl1pPr>
              <a:defRPr b="1" sz="3200">
                <a:latin typeface="+mj-lt"/>
                <a:ea typeface="+mj-ea"/>
                <a:cs typeface="+mj-cs"/>
                <a:sym typeface="Helvetica"/>
              </a:defRPr>
            </a:lvl1pPr>
          </a:lstStyle>
          <a:p>
            <a:pPr/>
            <a:r>
              <a:t>Contra Accounts</a:t>
            </a:r>
          </a:p>
        </p:txBody>
      </p:sp>
      <p:sp>
        <p:nvSpPr>
          <p:cNvPr id="884" name="Content Placeholder 2"/>
          <p:cNvSpPr txBox="1"/>
          <p:nvPr>
            <p:ph type="body" idx="1"/>
          </p:nvPr>
        </p:nvSpPr>
        <p:spPr>
          <a:xfrm>
            <a:off x="581192" y="1890876"/>
            <a:ext cx="11029616" cy="4084474"/>
          </a:xfrm>
          <a:prstGeom prst="rect">
            <a:avLst/>
          </a:prstGeom>
        </p:spPr>
        <p:txBody>
          <a:bodyPr/>
          <a:lstStyle/>
          <a:p>
            <a:pPr>
              <a:defRPr sz="2400"/>
            </a:pPr>
            <a:r>
              <a:t>A </a:t>
            </a:r>
            <a:r>
              <a:rPr i="1"/>
              <a:t>contra account</a:t>
            </a:r>
            <a:r>
              <a:t> is an account that is related to another account and typically has an opposite normal balance that is subtracted from the balance of its related account on the financial statements.</a:t>
            </a:r>
          </a:p>
          <a:p>
            <a:pPr lvl="1" marL="922337" indent="-336550">
              <a:defRPr sz="2000"/>
            </a:pPr>
            <a:r>
              <a:t>Contra accounts to sales or revenue (contra revenue accounts):</a:t>
            </a:r>
            <a:endParaRPr sz="2400"/>
          </a:p>
          <a:p>
            <a:pPr lvl="2" marL="1376362" indent="-334962">
              <a:buSzPct val="90000"/>
              <a:buChar char="▪"/>
              <a:defRPr sz="1600"/>
            </a:pPr>
            <a:r>
              <a:t>Sales returns</a:t>
            </a:r>
            <a:endParaRPr sz="2000"/>
          </a:p>
          <a:p>
            <a:pPr lvl="2" marL="1376362" indent="-334962">
              <a:buSzPct val="90000"/>
              <a:buChar char="▪"/>
              <a:defRPr sz="1600"/>
            </a:pPr>
            <a:r>
              <a:t>Sale discounts</a:t>
            </a:r>
            <a:endParaRPr sz="2000"/>
          </a:p>
          <a:p>
            <a:pPr lvl="1" marL="922337" indent="-336550">
              <a:defRPr sz="2000"/>
            </a:pPr>
            <a:r>
              <a:t>Allowance for doubtful accounts (a contra _______________ account)</a:t>
            </a:r>
            <a:endParaRPr sz="2400"/>
          </a:p>
          <a:p>
            <a:pPr lvl="1" marL="922337" indent="-336550">
              <a:defRPr sz="2000"/>
            </a:pPr>
            <a:r>
              <a:t>Accumulated depreciation (a contra _______________ account)</a:t>
            </a:r>
          </a:p>
        </p:txBody>
      </p:sp>
      <p:sp>
        <p:nvSpPr>
          <p:cNvPr id="885" name="Slide Number Placeholder 4"/>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86" name="TextBox 3"/>
          <p:cNvSpPr txBox="1"/>
          <p:nvPr/>
        </p:nvSpPr>
        <p:spPr>
          <a:xfrm>
            <a:off x="6380532" y="4053525"/>
            <a:ext cx="212459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accounts receivable</a:t>
            </a:r>
          </a:p>
        </p:txBody>
      </p:sp>
      <p:sp>
        <p:nvSpPr>
          <p:cNvPr id="887" name="TextBox 5"/>
          <p:cNvSpPr txBox="1"/>
          <p:nvPr/>
        </p:nvSpPr>
        <p:spPr>
          <a:xfrm>
            <a:off x="6052165" y="4422857"/>
            <a:ext cx="131121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fixed assets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8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87" grpId="2"/>
      <p:bldP build="whole" bldLvl="1" animBg="1" rev="0" advAuto="0" spid="886" grpId="1"/>
    </p:bld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9" name="Content Placeholder 2"/>
          <p:cNvSpPr txBox="1"/>
          <p:nvPr>
            <p:ph type="body" idx="1"/>
          </p:nvPr>
        </p:nvSpPr>
        <p:spPr>
          <a:xfrm>
            <a:off x="581191" y="2497872"/>
            <a:ext cx="11029617" cy="3477478"/>
          </a:xfrm>
          <a:prstGeom prst="rect">
            <a:avLst/>
          </a:prstGeom>
        </p:spPr>
        <p:txBody>
          <a:bodyPr/>
          <a:lstStyle>
            <a:lvl1pPr marL="0" indent="0" algn="ctr">
              <a:spcBef>
                <a:spcPts val="1000"/>
              </a:spcBef>
              <a:buSzTx/>
              <a:buFont typeface="Wingdings 2"/>
              <a:buNone/>
              <a:defRPr b="1" sz="4400"/>
            </a:lvl1pPr>
          </a:lstStyle>
          <a:p>
            <a:pPr/>
            <a:r>
              <a:t>Financial Statements</a:t>
            </a:r>
          </a:p>
        </p:txBody>
      </p:sp>
      <p:sp>
        <p:nvSpPr>
          <p:cNvPr id="890"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2"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893" name="Rectangle 13"/>
          <p:cNvSpPr/>
          <p:nvPr/>
        </p:nvSpPr>
        <p:spPr>
          <a:xfrm>
            <a:off x="0" y="0"/>
            <a:ext cx="2013557" cy="6858000"/>
          </a:xfrm>
          <a:prstGeom prst="rect">
            <a:avLst/>
          </a:prstGeom>
          <a:solidFill>
            <a:srgbClr val="7F7F7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894" name="Title 1"/>
          <p:cNvSpPr txBox="1"/>
          <p:nvPr>
            <p:ph type="title"/>
          </p:nvPr>
        </p:nvSpPr>
        <p:spPr>
          <a:xfrm>
            <a:off x="1043153" y="2471126"/>
            <a:ext cx="1946209" cy="1915748"/>
          </a:xfrm>
          <a:prstGeom prst="rect">
            <a:avLst/>
          </a:prstGeom>
          <a:solidFill>
            <a:srgbClr val="262626"/>
          </a:solidFill>
          <a:ln w="174625">
            <a:solidFill>
              <a:srgbClr val="262626"/>
            </a:solidFill>
            <a:round/>
          </a:ln>
        </p:spPr>
        <p:txBody>
          <a:bodyPr/>
          <a:lstStyle>
            <a:lvl1pPr algn="ctr">
              <a:defRPr sz="2600">
                <a:solidFill>
                  <a:srgbClr val="FFFFFF"/>
                </a:solidFill>
              </a:defRPr>
            </a:lvl1pPr>
          </a:lstStyle>
          <a:p>
            <a:pPr/>
            <a:r>
              <a:t>The Income Statement</a:t>
            </a:r>
          </a:p>
        </p:txBody>
      </p:sp>
      <p:sp>
        <p:nvSpPr>
          <p:cNvPr id="895" name="Slide Number Placeholder 3"/>
          <p:cNvSpPr txBox="1"/>
          <p:nvPr>
            <p:ph type="sldNum" sz="quarter" idx="4294967295"/>
          </p:nvPr>
        </p:nvSpPr>
        <p:spPr>
          <a:xfrm>
            <a:off x="11611642"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98989"/>
                </a:solidFill>
                <a:latin typeface="+mn-lt"/>
                <a:ea typeface="+mn-ea"/>
                <a:cs typeface="+mn-cs"/>
                <a:sym typeface="Calibri"/>
              </a:defRPr>
            </a:lvl1pPr>
          </a:lstStyle>
          <a:p>
            <a:pPr/>
            <a:fld id="{86CB4B4D-7CA3-9044-876B-883B54F8677D}" type="slidenum"/>
          </a:p>
        </p:txBody>
      </p:sp>
      <p:pic>
        <p:nvPicPr>
          <p:cNvPr id="896" name="Picture 7" descr="Picture 7"/>
          <p:cNvPicPr>
            <a:picLocks noChangeAspect="1"/>
          </p:cNvPicPr>
          <p:nvPr/>
        </p:nvPicPr>
        <p:blipFill>
          <a:blip r:embed="rId2">
            <a:extLst/>
          </a:blip>
          <a:stretch>
            <a:fillRect/>
          </a:stretch>
        </p:blipFill>
        <p:spPr>
          <a:xfrm>
            <a:off x="3911977" y="1210217"/>
            <a:ext cx="7760478" cy="4437564"/>
          </a:xfrm>
          <a:prstGeom prst="rect">
            <a:avLst/>
          </a:prstGeom>
          <a:ln w="12700">
            <a:miter lim="400000"/>
          </a:ln>
        </p:spPr>
      </p:pic>
      <p:sp>
        <p:nvSpPr>
          <p:cNvPr id="897" name="Rectangle 10"/>
          <p:cNvSpPr/>
          <p:nvPr/>
        </p:nvSpPr>
        <p:spPr>
          <a:xfrm>
            <a:off x="7463883" y="3048000"/>
            <a:ext cx="4690946" cy="1360450"/>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898" name="Rectangle 12"/>
          <p:cNvSpPr/>
          <p:nvPr/>
        </p:nvSpPr>
        <p:spPr>
          <a:xfrm>
            <a:off x="9175446" y="4081690"/>
            <a:ext cx="2979384" cy="1566092"/>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899" name="Rectangle 14"/>
          <p:cNvSpPr/>
          <p:nvPr/>
        </p:nvSpPr>
        <p:spPr>
          <a:xfrm>
            <a:off x="8242462" y="4374955"/>
            <a:ext cx="932985" cy="358043"/>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00" name="Rectangle 15"/>
          <p:cNvSpPr/>
          <p:nvPr/>
        </p:nvSpPr>
        <p:spPr>
          <a:xfrm>
            <a:off x="8209012" y="4798505"/>
            <a:ext cx="932985" cy="257874"/>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01" name="Rectangle 16"/>
          <p:cNvSpPr/>
          <p:nvPr/>
        </p:nvSpPr>
        <p:spPr>
          <a:xfrm>
            <a:off x="8383713" y="2772430"/>
            <a:ext cx="932985" cy="257874"/>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Slide Number Placeholder 3"/>
          <p:cNvSpPr txBox="1"/>
          <p:nvPr>
            <p:ph type="sldNum" sz="quarter" idx="2"/>
          </p:nvPr>
        </p:nvSpPr>
        <p:spPr>
          <a:xfrm>
            <a:off x="11421912" y="6471856"/>
            <a:ext cx="188898"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9" name="Rectangle 8"/>
          <p:cNvSpPr txBox="1"/>
          <p:nvPr/>
        </p:nvSpPr>
        <p:spPr>
          <a:xfrm>
            <a:off x="45718" y="955616"/>
            <a:ext cx="12100560" cy="637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spcBef>
                <a:spcPts val="600"/>
              </a:spcBef>
              <a:defRPr b="1" sz="3600">
                <a:latin typeface="+mj-lt"/>
                <a:ea typeface="+mj-ea"/>
                <a:cs typeface="+mj-cs"/>
                <a:sym typeface="Helvetica"/>
              </a:defRPr>
            </a:lvl1pPr>
          </a:lstStyle>
          <a:p>
            <a:pPr/>
            <a:r>
              <a:t>Accounting Defined</a:t>
            </a:r>
          </a:p>
        </p:txBody>
      </p:sp>
      <p:sp>
        <p:nvSpPr>
          <p:cNvPr id="510" name="Rectangle 2"/>
          <p:cNvSpPr txBox="1"/>
          <p:nvPr/>
        </p:nvSpPr>
        <p:spPr>
          <a:xfrm>
            <a:off x="1023701" y="1844793"/>
            <a:ext cx="10144595" cy="437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600"/>
              </a:spcBef>
              <a:defRPr b="1" sz="2400"/>
            </a:pPr>
            <a:r>
              <a:t>Accounting is the process of identifying, measuring, recording, and communicating an organization's economic activities to users. </a:t>
            </a:r>
          </a:p>
          <a:p>
            <a:pPr marL="579437" indent="-341313">
              <a:spcBef>
                <a:spcPts val="600"/>
              </a:spcBef>
              <a:buSzPct val="100000"/>
              <a:buFont typeface="Arial"/>
              <a:buChar char="•"/>
              <a:defRPr sz="2400"/>
            </a:pPr>
            <a:r>
              <a:t>Users need information for decision making. </a:t>
            </a:r>
          </a:p>
          <a:p>
            <a:pPr lvl="1" marL="1149350" indent="-331787">
              <a:spcBef>
                <a:spcPts val="600"/>
              </a:spcBef>
              <a:buSzPct val="100000"/>
              <a:buChar char="➢"/>
              <a:defRPr sz="2000"/>
            </a:pPr>
            <a:r>
              <a:t>Internal users of accounting information work for the organization and are responsible for planning, organizing, and operating the entity.  The area of accounting known as managerial accounting serves the decision-making needs of internal users. </a:t>
            </a:r>
          </a:p>
          <a:p>
            <a:pPr lvl="1" marL="1149350" indent="-331787">
              <a:spcBef>
                <a:spcPts val="600"/>
              </a:spcBef>
              <a:buSzPct val="100000"/>
              <a:buChar char="➢"/>
              <a:defRPr sz="2000"/>
            </a:pPr>
            <a:r>
              <a:t>External users do not work for the organization and include investors, creditors, labor unions, and customers. Financial accounting is the area of accounting that focuses on external reporting and meeting the needs of external users. </a:t>
            </a:r>
          </a:p>
          <a:p>
            <a:pPr marL="579437" indent="-358775">
              <a:spcBef>
                <a:spcPts val="600"/>
              </a:spcBef>
              <a:buSzPct val="100000"/>
              <a:buFont typeface="Arial"/>
              <a:buChar char="•"/>
              <a:defRPr sz="2400"/>
            </a:pPr>
            <a:r>
              <a:t>This module addresses financial accounting. Managerial accounting will be covered in module 2.</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5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5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510">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10" grpId="1"/>
    </p:bld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3"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04" name="Rectangle 13"/>
          <p:cNvSpPr/>
          <p:nvPr/>
        </p:nvSpPr>
        <p:spPr>
          <a:xfrm>
            <a:off x="0" y="0"/>
            <a:ext cx="2013557" cy="6858000"/>
          </a:xfrm>
          <a:prstGeom prst="rect">
            <a:avLst/>
          </a:prstGeom>
          <a:solidFill>
            <a:srgbClr val="7F7F7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05" name="Title 1"/>
          <p:cNvSpPr txBox="1"/>
          <p:nvPr>
            <p:ph type="title"/>
          </p:nvPr>
        </p:nvSpPr>
        <p:spPr>
          <a:xfrm>
            <a:off x="1043153" y="2471126"/>
            <a:ext cx="1946209" cy="1915748"/>
          </a:xfrm>
          <a:prstGeom prst="rect">
            <a:avLst/>
          </a:prstGeom>
          <a:solidFill>
            <a:srgbClr val="262626"/>
          </a:solidFill>
          <a:ln w="174625">
            <a:solidFill>
              <a:srgbClr val="262626"/>
            </a:solidFill>
            <a:round/>
          </a:ln>
        </p:spPr>
        <p:txBody>
          <a:bodyPr/>
          <a:lstStyle>
            <a:lvl1pPr algn="ctr">
              <a:defRPr sz="2600">
                <a:solidFill>
                  <a:srgbClr val="FFFFFF"/>
                </a:solidFill>
              </a:defRPr>
            </a:lvl1pPr>
          </a:lstStyle>
          <a:p>
            <a:pPr/>
            <a:r>
              <a:t>The Income Statement</a:t>
            </a:r>
          </a:p>
        </p:txBody>
      </p:sp>
      <p:sp>
        <p:nvSpPr>
          <p:cNvPr id="906" name="Slide Number Placeholder 3"/>
          <p:cNvSpPr txBox="1"/>
          <p:nvPr>
            <p:ph type="sldNum" sz="quarter" idx="4294967295"/>
          </p:nvPr>
        </p:nvSpPr>
        <p:spPr>
          <a:xfrm>
            <a:off x="11611642"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98989"/>
                </a:solidFill>
                <a:latin typeface="+mn-lt"/>
                <a:ea typeface="+mn-ea"/>
                <a:cs typeface="+mn-cs"/>
                <a:sym typeface="Calibri"/>
              </a:defRPr>
            </a:lvl1pPr>
          </a:lstStyle>
          <a:p>
            <a:pPr/>
            <a:fld id="{86CB4B4D-7CA3-9044-876B-883B54F8677D}" type="slidenum"/>
          </a:p>
        </p:txBody>
      </p:sp>
      <p:pic>
        <p:nvPicPr>
          <p:cNvPr id="907" name="Picture 7" descr="Picture 7"/>
          <p:cNvPicPr>
            <a:picLocks noChangeAspect="1"/>
          </p:cNvPicPr>
          <p:nvPr/>
        </p:nvPicPr>
        <p:blipFill>
          <a:blip r:embed="rId2">
            <a:extLst/>
          </a:blip>
          <a:stretch>
            <a:fillRect/>
          </a:stretch>
        </p:blipFill>
        <p:spPr>
          <a:xfrm>
            <a:off x="3911977" y="1210217"/>
            <a:ext cx="7760478" cy="4437564"/>
          </a:xfrm>
          <a:prstGeom prst="rect">
            <a:avLst/>
          </a:prstGeom>
          <a:ln w="12700">
            <a:miter lim="400000"/>
          </a:ln>
        </p:spPr>
      </p:pic>
      <p:sp>
        <p:nvSpPr>
          <p:cNvPr id="908" name="Rectangle 10"/>
          <p:cNvSpPr/>
          <p:nvPr/>
        </p:nvSpPr>
        <p:spPr>
          <a:xfrm>
            <a:off x="9175446" y="4081690"/>
            <a:ext cx="2979384" cy="1566092"/>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09" name="Rectangle 8"/>
          <p:cNvSpPr/>
          <p:nvPr/>
        </p:nvSpPr>
        <p:spPr>
          <a:xfrm>
            <a:off x="8572537" y="1170334"/>
            <a:ext cx="3225454" cy="1566092"/>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1"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12" name="Rectangle 13"/>
          <p:cNvSpPr/>
          <p:nvPr/>
        </p:nvSpPr>
        <p:spPr>
          <a:xfrm>
            <a:off x="0" y="0"/>
            <a:ext cx="2013557" cy="6858000"/>
          </a:xfrm>
          <a:prstGeom prst="rect">
            <a:avLst/>
          </a:prstGeom>
          <a:solidFill>
            <a:srgbClr val="7F7F7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13" name="Title 1"/>
          <p:cNvSpPr txBox="1"/>
          <p:nvPr>
            <p:ph type="title"/>
          </p:nvPr>
        </p:nvSpPr>
        <p:spPr>
          <a:xfrm>
            <a:off x="1043153" y="2471126"/>
            <a:ext cx="1946209" cy="1915748"/>
          </a:xfrm>
          <a:prstGeom prst="rect">
            <a:avLst/>
          </a:prstGeom>
          <a:solidFill>
            <a:srgbClr val="262626"/>
          </a:solidFill>
          <a:ln w="174625">
            <a:solidFill>
              <a:srgbClr val="262626"/>
            </a:solidFill>
            <a:round/>
          </a:ln>
        </p:spPr>
        <p:txBody>
          <a:bodyPr/>
          <a:lstStyle>
            <a:lvl1pPr algn="ctr">
              <a:defRPr sz="2600">
                <a:solidFill>
                  <a:srgbClr val="FFFFFF"/>
                </a:solidFill>
              </a:defRPr>
            </a:lvl1pPr>
          </a:lstStyle>
          <a:p>
            <a:pPr/>
            <a:r>
              <a:t>The Income Statement</a:t>
            </a:r>
          </a:p>
        </p:txBody>
      </p:sp>
      <p:sp>
        <p:nvSpPr>
          <p:cNvPr id="914" name="Slide Number Placeholder 3"/>
          <p:cNvSpPr txBox="1"/>
          <p:nvPr>
            <p:ph type="sldNum" sz="quarter" idx="4294967295"/>
          </p:nvPr>
        </p:nvSpPr>
        <p:spPr>
          <a:xfrm>
            <a:off x="11611642"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98989"/>
                </a:solidFill>
                <a:latin typeface="+mn-lt"/>
                <a:ea typeface="+mn-ea"/>
                <a:cs typeface="+mn-cs"/>
                <a:sym typeface="Calibri"/>
              </a:defRPr>
            </a:lvl1pPr>
          </a:lstStyle>
          <a:p>
            <a:pPr/>
            <a:fld id="{86CB4B4D-7CA3-9044-876B-883B54F8677D}" type="slidenum"/>
          </a:p>
        </p:txBody>
      </p:sp>
      <p:pic>
        <p:nvPicPr>
          <p:cNvPr id="915" name="Picture 7" descr="Picture 7"/>
          <p:cNvPicPr>
            <a:picLocks noChangeAspect="1"/>
          </p:cNvPicPr>
          <p:nvPr/>
        </p:nvPicPr>
        <p:blipFill>
          <a:blip r:embed="rId2">
            <a:extLst/>
          </a:blip>
          <a:stretch>
            <a:fillRect/>
          </a:stretch>
        </p:blipFill>
        <p:spPr>
          <a:xfrm>
            <a:off x="3911977" y="1210217"/>
            <a:ext cx="7760478" cy="4437564"/>
          </a:xfrm>
          <a:prstGeom prst="rect">
            <a:avLst/>
          </a:prstGeom>
          <a:ln w="12700">
            <a:miter lim="400000"/>
          </a:ln>
        </p:spPr>
      </p:pic>
      <p:sp>
        <p:nvSpPr>
          <p:cNvPr id="916" name="Rectangle 6"/>
          <p:cNvSpPr/>
          <p:nvPr/>
        </p:nvSpPr>
        <p:spPr>
          <a:xfrm>
            <a:off x="8572537" y="1170334"/>
            <a:ext cx="3225454" cy="1566092"/>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8"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19" name="Rectangle 13"/>
          <p:cNvSpPr/>
          <p:nvPr/>
        </p:nvSpPr>
        <p:spPr>
          <a:xfrm>
            <a:off x="0" y="0"/>
            <a:ext cx="2013557" cy="6858000"/>
          </a:xfrm>
          <a:prstGeom prst="rect">
            <a:avLst/>
          </a:prstGeom>
          <a:solidFill>
            <a:srgbClr val="7F7F7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20" name="Title 1"/>
          <p:cNvSpPr txBox="1"/>
          <p:nvPr>
            <p:ph type="title"/>
          </p:nvPr>
        </p:nvSpPr>
        <p:spPr>
          <a:xfrm>
            <a:off x="1043153" y="2471126"/>
            <a:ext cx="1946209" cy="1915748"/>
          </a:xfrm>
          <a:prstGeom prst="rect">
            <a:avLst/>
          </a:prstGeom>
          <a:solidFill>
            <a:srgbClr val="262626"/>
          </a:solidFill>
          <a:ln w="174625">
            <a:solidFill>
              <a:srgbClr val="262626"/>
            </a:solidFill>
            <a:round/>
          </a:ln>
        </p:spPr>
        <p:txBody>
          <a:bodyPr/>
          <a:lstStyle>
            <a:lvl1pPr indent="6350" algn="ctr">
              <a:defRPr sz="2400">
                <a:solidFill>
                  <a:srgbClr val="FFFFFF"/>
                </a:solidFill>
              </a:defRPr>
            </a:lvl1pPr>
          </a:lstStyle>
          <a:p>
            <a:pPr/>
            <a:r>
              <a:t>Statement of Shareholders’ Equity</a:t>
            </a:r>
          </a:p>
        </p:txBody>
      </p:sp>
      <p:sp>
        <p:nvSpPr>
          <p:cNvPr id="921" name="Slide Number Placeholder 3"/>
          <p:cNvSpPr txBox="1"/>
          <p:nvPr>
            <p:ph type="sldNum" sz="quarter" idx="4294967295"/>
          </p:nvPr>
        </p:nvSpPr>
        <p:spPr>
          <a:xfrm>
            <a:off x="11611642"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98989"/>
                </a:solidFill>
                <a:latin typeface="+mn-lt"/>
                <a:ea typeface="+mn-ea"/>
                <a:cs typeface="+mn-cs"/>
                <a:sym typeface="Calibri"/>
              </a:defRPr>
            </a:lvl1pPr>
          </a:lstStyle>
          <a:p>
            <a:pPr/>
            <a:fld id="{86CB4B4D-7CA3-9044-876B-883B54F8677D}" type="slidenum"/>
          </a:p>
        </p:txBody>
      </p:sp>
      <p:pic>
        <p:nvPicPr>
          <p:cNvPr id="922" name="Picture 1" descr="Picture 1"/>
          <p:cNvPicPr>
            <a:picLocks noChangeAspect="1"/>
          </p:cNvPicPr>
          <p:nvPr/>
        </p:nvPicPr>
        <p:blipFill>
          <a:blip r:embed="rId2">
            <a:extLst/>
          </a:blip>
          <a:stretch>
            <a:fillRect/>
          </a:stretch>
        </p:blipFill>
        <p:spPr>
          <a:xfrm>
            <a:off x="3685866" y="1187527"/>
            <a:ext cx="8236796" cy="4482946"/>
          </a:xfrm>
          <a:prstGeom prst="rect">
            <a:avLst/>
          </a:prstGeom>
          <a:ln w="12700">
            <a:miter lim="400000"/>
          </a:ln>
        </p:spPr>
      </p:pic>
      <p:sp>
        <p:nvSpPr>
          <p:cNvPr id="923" name="Rectangle 2"/>
          <p:cNvSpPr/>
          <p:nvPr/>
        </p:nvSpPr>
        <p:spPr>
          <a:xfrm>
            <a:off x="6423102" y="3144642"/>
            <a:ext cx="3642733" cy="1092821"/>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24" name="Rectangle 7"/>
          <p:cNvSpPr/>
          <p:nvPr/>
        </p:nvSpPr>
        <p:spPr>
          <a:xfrm>
            <a:off x="4164245" y="3428998"/>
            <a:ext cx="1780478" cy="808465"/>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25" name="Rectangle 8"/>
          <p:cNvSpPr/>
          <p:nvPr/>
        </p:nvSpPr>
        <p:spPr>
          <a:xfrm>
            <a:off x="6456557" y="4289500"/>
            <a:ext cx="3642733" cy="211872"/>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26" name="Rectangle 9"/>
          <p:cNvSpPr/>
          <p:nvPr/>
        </p:nvSpPr>
        <p:spPr>
          <a:xfrm>
            <a:off x="3685864" y="4614745"/>
            <a:ext cx="5190506" cy="1055726"/>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8"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29" name="Rectangle 13"/>
          <p:cNvSpPr/>
          <p:nvPr/>
        </p:nvSpPr>
        <p:spPr>
          <a:xfrm>
            <a:off x="0" y="0"/>
            <a:ext cx="2013557" cy="6858000"/>
          </a:xfrm>
          <a:prstGeom prst="rect">
            <a:avLst/>
          </a:prstGeom>
          <a:solidFill>
            <a:srgbClr val="7F7F7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30" name="Title 1"/>
          <p:cNvSpPr txBox="1"/>
          <p:nvPr>
            <p:ph type="title"/>
          </p:nvPr>
        </p:nvSpPr>
        <p:spPr>
          <a:xfrm>
            <a:off x="1043153" y="2471126"/>
            <a:ext cx="1946209" cy="1915748"/>
          </a:xfrm>
          <a:prstGeom prst="rect">
            <a:avLst/>
          </a:prstGeom>
          <a:solidFill>
            <a:srgbClr val="262626"/>
          </a:solidFill>
          <a:ln w="174625">
            <a:solidFill>
              <a:srgbClr val="262626"/>
            </a:solidFill>
            <a:round/>
          </a:ln>
        </p:spPr>
        <p:txBody>
          <a:bodyPr/>
          <a:lstStyle>
            <a:lvl1pPr indent="6350" algn="ctr">
              <a:defRPr sz="2400">
                <a:solidFill>
                  <a:srgbClr val="FFFFFF"/>
                </a:solidFill>
              </a:defRPr>
            </a:lvl1pPr>
          </a:lstStyle>
          <a:p>
            <a:pPr/>
            <a:r>
              <a:t>Statement of Shareholders’ Equity</a:t>
            </a:r>
          </a:p>
        </p:txBody>
      </p:sp>
      <p:sp>
        <p:nvSpPr>
          <p:cNvPr id="931" name="Slide Number Placeholder 3"/>
          <p:cNvSpPr txBox="1"/>
          <p:nvPr>
            <p:ph type="sldNum" sz="quarter" idx="4294967295"/>
          </p:nvPr>
        </p:nvSpPr>
        <p:spPr>
          <a:xfrm>
            <a:off x="11611642"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98989"/>
                </a:solidFill>
                <a:latin typeface="+mn-lt"/>
                <a:ea typeface="+mn-ea"/>
                <a:cs typeface="+mn-cs"/>
                <a:sym typeface="Calibri"/>
              </a:defRPr>
            </a:lvl1pPr>
          </a:lstStyle>
          <a:p>
            <a:pPr/>
            <a:fld id="{86CB4B4D-7CA3-9044-876B-883B54F8677D}" type="slidenum"/>
          </a:p>
        </p:txBody>
      </p:sp>
      <p:pic>
        <p:nvPicPr>
          <p:cNvPr id="932" name="Picture 1" descr="Picture 1"/>
          <p:cNvPicPr>
            <a:picLocks noChangeAspect="1"/>
          </p:cNvPicPr>
          <p:nvPr/>
        </p:nvPicPr>
        <p:blipFill>
          <a:blip r:embed="rId2">
            <a:extLst/>
          </a:blip>
          <a:stretch>
            <a:fillRect/>
          </a:stretch>
        </p:blipFill>
        <p:spPr>
          <a:xfrm>
            <a:off x="3685866" y="1187527"/>
            <a:ext cx="8236796" cy="4482946"/>
          </a:xfrm>
          <a:prstGeom prst="rect">
            <a:avLst/>
          </a:prstGeom>
          <a:ln w="12700">
            <a:miter lim="400000"/>
          </a:ln>
        </p:spPr>
      </p:pic>
      <p:sp>
        <p:nvSpPr>
          <p:cNvPr id="933" name="Rectangle 2"/>
          <p:cNvSpPr/>
          <p:nvPr/>
        </p:nvSpPr>
        <p:spPr>
          <a:xfrm>
            <a:off x="6423102" y="3144642"/>
            <a:ext cx="3642733" cy="1092821"/>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34" name="Rectangle 8"/>
          <p:cNvSpPr/>
          <p:nvPr/>
        </p:nvSpPr>
        <p:spPr>
          <a:xfrm>
            <a:off x="6456557" y="4289500"/>
            <a:ext cx="3642733" cy="211872"/>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35" name="Rectangle 9"/>
          <p:cNvSpPr/>
          <p:nvPr/>
        </p:nvSpPr>
        <p:spPr>
          <a:xfrm>
            <a:off x="3685864" y="4614745"/>
            <a:ext cx="5190506" cy="1055726"/>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36" name="Rectangle 10"/>
          <p:cNvSpPr/>
          <p:nvPr/>
        </p:nvSpPr>
        <p:spPr>
          <a:xfrm>
            <a:off x="8995316" y="1051002"/>
            <a:ext cx="2979384" cy="1566092"/>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8"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39" name="Rectangle 13"/>
          <p:cNvSpPr/>
          <p:nvPr/>
        </p:nvSpPr>
        <p:spPr>
          <a:xfrm>
            <a:off x="0" y="0"/>
            <a:ext cx="2013557" cy="6858000"/>
          </a:xfrm>
          <a:prstGeom prst="rect">
            <a:avLst/>
          </a:prstGeom>
          <a:solidFill>
            <a:srgbClr val="7F7F7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40" name="Title 1"/>
          <p:cNvSpPr txBox="1"/>
          <p:nvPr>
            <p:ph type="title"/>
          </p:nvPr>
        </p:nvSpPr>
        <p:spPr>
          <a:xfrm>
            <a:off x="1043153" y="2471126"/>
            <a:ext cx="1946209" cy="1915748"/>
          </a:xfrm>
          <a:prstGeom prst="rect">
            <a:avLst/>
          </a:prstGeom>
          <a:solidFill>
            <a:srgbClr val="262626"/>
          </a:solidFill>
          <a:ln w="174625">
            <a:solidFill>
              <a:srgbClr val="262626"/>
            </a:solidFill>
            <a:round/>
          </a:ln>
        </p:spPr>
        <p:txBody>
          <a:bodyPr/>
          <a:lstStyle>
            <a:lvl1pPr indent="6350" algn="ctr">
              <a:defRPr sz="2400">
                <a:solidFill>
                  <a:srgbClr val="FFFFFF"/>
                </a:solidFill>
              </a:defRPr>
            </a:lvl1pPr>
          </a:lstStyle>
          <a:p>
            <a:pPr/>
            <a:r>
              <a:t>Statement of Shareholders’ Equity</a:t>
            </a:r>
          </a:p>
        </p:txBody>
      </p:sp>
      <p:sp>
        <p:nvSpPr>
          <p:cNvPr id="941" name="Slide Number Placeholder 3"/>
          <p:cNvSpPr txBox="1"/>
          <p:nvPr>
            <p:ph type="sldNum" sz="quarter" idx="4294967295"/>
          </p:nvPr>
        </p:nvSpPr>
        <p:spPr>
          <a:xfrm>
            <a:off x="11611642"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98989"/>
                </a:solidFill>
                <a:latin typeface="+mn-lt"/>
                <a:ea typeface="+mn-ea"/>
                <a:cs typeface="+mn-cs"/>
                <a:sym typeface="Calibri"/>
              </a:defRPr>
            </a:lvl1pPr>
          </a:lstStyle>
          <a:p>
            <a:pPr/>
            <a:fld id="{86CB4B4D-7CA3-9044-876B-883B54F8677D}" type="slidenum"/>
          </a:p>
        </p:txBody>
      </p:sp>
      <p:pic>
        <p:nvPicPr>
          <p:cNvPr id="942" name="Picture 1" descr="Picture 1"/>
          <p:cNvPicPr>
            <a:picLocks noChangeAspect="1"/>
          </p:cNvPicPr>
          <p:nvPr/>
        </p:nvPicPr>
        <p:blipFill>
          <a:blip r:embed="rId2">
            <a:extLst/>
          </a:blip>
          <a:stretch>
            <a:fillRect/>
          </a:stretch>
        </p:blipFill>
        <p:spPr>
          <a:xfrm>
            <a:off x="3685866" y="1187527"/>
            <a:ext cx="8236796" cy="4482946"/>
          </a:xfrm>
          <a:prstGeom prst="rect">
            <a:avLst/>
          </a:prstGeom>
          <a:ln w="12700">
            <a:miter lim="400000"/>
          </a:ln>
        </p:spPr>
      </p:pic>
      <p:sp>
        <p:nvSpPr>
          <p:cNvPr id="943" name="Rectangle 7"/>
          <p:cNvSpPr/>
          <p:nvPr/>
        </p:nvSpPr>
        <p:spPr>
          <a:xfrm>
            <a:off x="3685864" y="4614745"/>
            <a:ext cx="5190506" cy="1055726"/>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44" name="Rectangle 8"/>
          <p:cNvSpPr/>
          <p:nvPr/>
        </p:nvSpPr>
        <p:spPr>
          <a:xfrm>
            <a:off x="8995316" y="1051002"/>
            <a:ext cx="2979384" cy="1566092"/>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6"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47" name="Rectangle 13"/>
          <p:cNvSpPr/>
          <p:nvPr/>
        </p:nvSpPr>
        <p:spPr>
          <a:xfrm>
            <a:off x="0" y="0"/>
            <a:ext cx="2013557" cy="6858000"/>
          </a:xfrm>
          <a:prstGeom prst="rect">
            <a:avLst/>
          </a:prstGeom>
          <a:solidFill>
            <a:srgbClr val="7F7F7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48" name="Title 1"/>
          <p:cNvSpPr txBox="1"/>
          <p:nvPr>
            <p:ph type="title"/>
          </p:nvPr>
        </p:nvSpPr>
        <p:spPr>
          <a:xfrm>
            <a:off x="1043153" y="2471126"/>
            <a:ext cx="1946209" cy="1915748"/>
          </a:xfrm>
          <a:prstGeom prst="rect">
            <a:avLst/>
          </a:prstGeom>
          <a:solidFill>
            <a:srgbClr val="262626"/>
          </a:solidFill>
          <a:ln w="174625">
            <a:solidFill>
              <a:srgbClr val="262626"/>
            </a:solidFill>
            <a:round/>
          </a:ln>
        </p:spPr>
        <p:txBody>
          <a:bodyPr/>
          <a:lstStyle>
            <a:lvl1pPr indent="6350" algn="ctr">
              <a:defRPr sz="2400">
                <a:solidFill>
                  <a:srgbClr val="FFFFFF"/>
                </a:solidFill>
              </a:defRPr>
            </a:lvl1pPr>
          </a:lstStyle>
          <a:p>
            <a:pPr/>
            <a:r>
              <a:t>Statement of Shareholders’ Equity</a:t>
            </a:r>
          </a:p>
        </p:txBody>
      </p:sp>
      <p:sp>
        <p:nvSpPr>
          <p:cNvPr id="949" name="Slide Number Placeholder 3"/>
          <p:cNvSpPr txBox="1"/>
          <p:nvPr>
            <p:ph type="sldNum" sz="quarter" idx="4294967295"/>
          </p:nvPr>
        </p:nvSpPr>
        <p:spPr>
          <a:xfrm>
            <a:off x="11611642"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98989"/>
                </a:solidFill>
                <a:latin typeface="+mn-lt"/>
                <a:ea typeface="+mn-ea"/>
                <a:cs typeface="+mn-cs"/>
                <a:sym typeface="Calibri"/>
              </a:defRPr>
            </a:lvl1pPr>
          </a:lstStyle>
          <a:p>
            <a:pPr/>
            <a:fld id="{86CB4B4D-7CA3-9044-876B-883B54F8677D}" type="slidenum"/>
          </a:p>
        </p:txBody>
      </p:sp>
      <p:pic>
        <p:nvPicPr>
          <p:cNvPr id="950" name="Picture 1" descr="Picture 1"/>
          <p:cNvPicPr>
            <a:picLocks noChangeAspect="1"/>
          </p:cNvPicPr>
          <p:nvPr/>
        </p:nvPicPr>
        <p:blipFill>
          <a:blip r:embed="rId2">
            <a:extLst/>
          </a:blip>
          <a:stretch>
            <a:fillRect/>
          </a:stretch>
        </p:blipFill>
        <p:spPr>
          <a:xfrm>
            <a:off x="3685866" y="1187527"/>
            <a:ext cx="8236796" cy="4482946"/>
          </a:xfrm>
          <a:prstGeom prst="rect">
            <a:avLst/>
          </a:prstGeom>
          <a:ln w="12700">
            <a:miter lim="400000"/>
          </a:ln>
        </p:spPr>
      </p:pic>
      <p:sp>
        <p:nvSpPr>
          <p:cNvPr id="951" name="Rectangle 7"/>
          <p:cNvSpPr/>
          <p:nvPr/>
        </p:nvSpPr>
        <p:spPr>
          <a:xfrm>
            <a:off x="8995316" y="1051002"/>
            <a:ext cx="2979384" cy="1566092"/>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3"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54" name="Rectangle 13"/>
          <p:cNvSpPr/>
          <p:nvPr/>
        </p:nvSpPr>
        <p:spPr>
          <a:xfrm>
            <a:off x="0" y="0"/>
            <a:ext cx="2013557" cy="6858000"/>
          </a:xfrm>
          <a:prstGeom prst="rect">
            <a:avLst/>
          </a:prstGeom>
          <a:solidFill>
            <a:srgbClr val="7F7F7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55" name="Title 1"/>
          <p:cNvSpPr txBox="1"/>
          <p:nvPr>
            <p:ph type="title"/>
          </p:nvPr>
        </p:nvSpPr>
        <p:spPr>
          <a:xfrm>
            <a:off x="1043153" y="2471126"/>
            <a:ext cx="1946209" cy="1915748"/>
          </a:xfrm>
          <a:prstGeom prst="rect">
            <a:avLst/>
          </a:prstGeom>
          <a:solidFill>
            <a:srgbClr val="262626"/>
          </a:solidFill>
          <a:ln w="174625">
            <a:solidFill>
              <a:srgbClr val="262626"/>
            </a:solidFill>
            <a:round/>
          </a:ln>
        </p:spPr>
        <p:txBody>
          <a:bodyPr/>
          <a:lstStyle>
            <a:lvl1pPr algn="ctr">
              <a:defRPr sz="2600">
                <a:solidFill>
                  <a:srgbClr val="FFFFFF"/>
                </a:solidFill>
              </a:defRPr>
            </a:lvl1pPr>
          </a:lstStyle>
          <a:p>
            <a:pPr/>
            <a:r>
              <a:t>The Balance Sheet</a:t>
            </a:r>
          </a:p>
        </p:txBody>
      </p:sp>
      <p:sp>
        <p:nvSpPr>
          <p:cNvPr id="956" name="Slide Number Placeholder 3"/>
          <p:cNvSpPr txBox="1"/>
          <p:nvPr>
            <p:ph type="sldNum" sz="quarter" idx="4294967295"/>
          </p:nvPr>
        </p:nvSpPr>
        <p:spPr>
          <a:xfrm>
            <a:off x="11611642"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98989"/>
                </a:solidFill>
                <a:latin typeface="+mn-lt"/>
                <a:ea typeface="+mn-ea"/>
                <a:cs typeface="+mn-cs"/>
                <a:sym typeface="Calibri"/>
              </a:defRPr>
            </a:lvl1pPr>
          </a:lstStyle>
          <a:p>
            <a:pPr/>
            <a:fld id="{86CB4B4D-7CA3-9044-876B-883B54F8677D}" type="slidenum"/>
          </a:p>
        </p:txBody>
      </p:sp>
      <p:pic>
        <p:nvPicPr>
          <p:cNvPr id="957" name="Picture 1" descr="Picture 1"/>
          <p:cNvPicPr>
            <a:picLocks noChangeAspect="1"/>
          </p:cNvPicPr>
          <p:nvPr/>
        </p:nvPicPr>
        <p:blipFill>
          <a:blip r:embed="rId2">
            <a:extLst/>
          </a:blip>
          <a:stretch>
            <a:fillRect/>
          </a:stretch>
        </p:blipFill>
        <p:spPr>
          <a:xfrm>
            <a:off x="3846596" y="889898"/>
            <a:ext cx="7841970" cy="5078204"/>
          </a:xfrm>
          <a:prstGeom prst="rect">
            <a:avLst/>
          </a:prstGeom>
          <a:ln w="12700">
            <a:miter lim="400000"/>
          </a:ln>
        </p:spPr>
      </p:pic>
      <p:sp>
        <p:nvSpPr>
          <p:cNvPr id="958" name="Rectangle 7"/>
          <p:cNvSpPr/>
          <p:nvPr/>
        </p:nvSpPr>
        <p:spPr>
          <a:xfrm>
            <a:off x="5932449" y="2267412"/>
            <a:ext cx="729458" cy="1843671"/>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59" name="Rectangle 8"/>
          <p:cNvSpPr/>
          <p:nvPr/>
        </p:nvSpPr>
        <p:spPr>
          <a:xfrm>
            <a:off x="9433931" y="2282281"/>
            <a:ext cx="1520857" cy="676510"/>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60" name="Rectangle 9"/>
          <p:cNvSpPr/>
          <p:nvPr/>
        </p:nvSpPr>
        <p:spPr>
          <a:xfrm>
            <a:off x="9270379" y="3682098"/>
            <a:ext cx="1684407" cy="466155"/>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61" name="Rectangle 10"/>
          <p:cNvSpPr/>
          <p:nvPr/>
        </p:nvSpPr>
        <p:spPr>
          <a:xfrm>
            <a:off x="5527626" y="4939227"/>
            <a:ext cx="5333663" cy="1028875"/>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62" name="Rectangle 12"/>
          <p:cNvSpPr/>
          <p:nvPr/>
        </p:nvSpPr>
        <p:spPr>
          <a:xfrm>
            <a:off x="6702221" y="2007456"/>
            <a:ext cx="4315185" cy="3047764"/>
          </a:xfrm>
          <a:prstGeom prst="rect">
            <a:avLst/>
          </a:prstGeom>
          <a:ln w="12700">
            <a:solidFill>
              <a:srgbClr val="7030A0"/>
            </a:solidFill>
            <a:miter/>
          </a:ln>
        </p:spPr>
        <p:txBody>
          <a:bodyPr lIns="45719" rIns="45719" anchor="ctr"/>
          <a:lstStyle/>
          <a:p>
            <a:pPr algn="ctr">
              <a:defRPr>
                <a:solidFill>
                  <a:srgbClr val="FFFFFF"/>
                </a:solidFill>
                <a:latin typeface="+mn-lt"/>
                <a:ea typeface="+mn-ea"/>
                <a:cs typeface="+mn-cs"/>
                <a:sym typeface="Calibri"/>
              </a:defRPr>
            </a:pPr>
          </a:p>
        </p:txBody>
      </p:sp>
      <p:sp>
        <p:nvSpPr>
          <p:cNvPr id="963" name="Rectangle 14"/>
          <p:cNvSpPr/>
          <p:nvPr/>
        </p:nvSpPr>
        <p:spPr>
          <a:xfrm>
            <a:off x="3694586" y="2007455"/>
            <a:ext cx="2882401" cy="3047764"/>
          </a:xfrm>
          <a:prstGeom prst="rect">
            <a:avLst/>
          </a:prstGeom>
          <a:ln w="12700">
            <a:solidFill>
              <a:srgbClr val="7030A0"/>
            </a:solidFill>
            <a:miter/>
          </a:ln>
        </p:spPr>
        <p:txBody>
          <a:bodyPr lIns="45719" rIns="45719" anchor="ctr"/>
          <a:lstStyle/>
          <a:p>
            <a:pPr algn="ctr">
              <a:defRPr>
                <a:solidFill>
                  <a:srgbClr val="FFFFFF"/>
                </a:solidFill>
                <a:latin typeface="+mn-lt"/>
                <a:ea typeface="+mn-ea"/>
                <a:cs typeface="+mn-cs"/>
                <a:sym typeface="Calibri"/>
              </a:defRPr>
            </a:pPr>
          </a:p>
        </p:txBody>
      </p:sp>
      <p:sp>
        <p:nvSpPr>
          <p:cNvPr id="964" name="Rectangle 15"/>
          <p:cNvSpPr/>
          <p:nvPr/>
        </p:nvSpPr>
        <p:spPr>
          <a:xfrm>
            <a:off x="5835805" y="4450770"/>
            <a:ext cx="646772" cy="398489"/>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65" name="Rectangle 17"/>
          <p:cNvSpPr/>
          <p:nvPr/>
        </p:nvSpPr>
        <p:spPr>
          <a:xfrm>
            <a:off x="9009084" y="2734745"/>
            <a:ext cx="1520857" cy="220067"/>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66" name="Rectangle 18"/>
          <p:cNvSpPr/>
          <p:nvPr/>
        </p:nvSpPr>
        <p:spPr>
          <a:xfrm>
            <a:off x="10377540" y="3013287"/>
            <a:ext cx="577248" cy="220067"/>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67" name="Rectangle 19"/>
          <p:cNvSpPr/>
          <p:nvPr/>
        </p:nvSpPr>
        <p:spPr>
          <a:xfrm>
            <a:off x="10291474" y="4157384"/>
            <a:ext cx="577248" cy="220067"/>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68" name="Rectangle 20"/>
          <p:cNvSpPr/>
          <p:nvPr/>
        </p:nvSpPr>
        <p:spPr>
          <a:xfrm>
            <a:off x="10310062" y="4629448"/>
            <a:ext cx="644725" cy="220067"/>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0"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71" name="Rectangle 13"/>
          <p:cNvSpPr/>
          <p:nvPr/>
        </p:nvSpPr>
        <p:spPr>
          <a:xfrm>
            <a:off x="0" y="0"/>
            <a:ext cx="2013557" cy="6858000"/>
          </a:xfrm>
          <a:prstGeom prst="rect">
            <a:avLst/>
          </a:prstGeom>
          <a:solidFill>
            <a:srgbClr val="7F7F7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72" name="Title 1"/>
          <p:cNvSpPr txBox="1"/>
          <p:nvPr>
            <p:ph type="title"/>
          </p:nvPr>
        </p:nvSpPr>
        <p:spPr>
          <a:xfrm>
            <a:off x="1043153" y="2471126"/>
            <a:ext cx="1946209" cy="1915748"/>
          </a:xfrm>
          <a:prstGeom prst="rect">
            <a:avLst/>
          </a:prstGeom>
          <a:solidFill>
            <a:srgbClr val="262626"/>
          </a:solidFill>
          <a:ln w="174625">
            <a:solidFill>
              <a:srgbClr val="262626"/>
            </a:solidFill>
            <a:round/>
          </a:ln>
        </p:spPr>
        <p:txBody>
          <a:bodyPr/>
          <a:lstStyle>
            <a:lvl1pPr algn="ctr">
              <a:defRPr sz="2600">
                <a:solidFill>
                  <a:srgbClr val="FFFFFF"/>
                </a:solidFill>
              </a:defRPr>
            </a:lvl1pPr>
          </a:lstStyle>
          <a:p>
            <a:pPr/>
            <a:r>
              <a:t>The Balance Sheet</a:t>
            </a:r>
          </a:p>
        </p:txBody>
      </p:sp>
      <p:sp>
        <p:nvSpPr>
          <p:cNvPr id="973" name="Slide Number Placeholder 3"/>
          <p:cNvSpPr txBox="1"/>
          <p:nvPr>
            <p:ph type="sldNum" sz="quarter" idx="4294967295"/>
          </p:nvPr>
        </p:nvSpPr>
        <p:spPr>
          <a:xfrm>
            <a:off x="11611642"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98989"/>
                </a:solidFill>
                <a:latin typeface="+mn-lt"/>
                <a:ea typeface="+mn-ea"/>
                <a:cs typeface="+mn-cs"/>
                <a:sym typeface="Calibri"/>
              </a:defRPr>
            </a:lvl1pPr>
          </a:lstStyle>
          <a:p>
            <a:pPr/>
            <a:fld id="{86CB4B4D-7CA3-9044-876B-883B54F8677D}" type="slidenum"/>
          </a:p>
        </p:txBody>
      </p:sp>
      <p:pic>
        <p:nvPicPr>
          <p:cNvPr id="974" name="Picture 1" descr="Picture 1"/>
          <p:cNvPicPr>
            <a:picLocks noChangeAspect="1"/>
          </p:cNvPicPr>
          <p:nvPr/>
        </p:nvPicPr>
        <p:blipFill>
          <a:blip r:embed="rId2">
            <a:extLst/>
          </a:blip>
          <a:stretch>
            <a:fillRect/>
          </a:stretch>
        </p:blipFill>
        <p:spPr>
          <a:xfrm>
            <a:off x="3846596" y="889898"/>
            <a:ext cx="7841970" cy="5078204"/>
          </a:xfrm>
          <a:prstGeom prst="rect">
            <a:avLst/>
          </a:prstGeom>
          <a:ln w="12700">
            <a:miter lim="400000"/>
          </a:ln>
        </p:spPr>
      </p:pic>
      <p:sp>
        <p:nvSpPr>
          <p:cNvPr id="975" name="Rectangle 9"/>
          <p:cNvSpPr/>
          <p:nvPr/>
        </p:nvSpPr>
        <p:spPr>
          <a:xfrm>
            <a:off x="8400584" y="942700"/>
            <a:ext cx="3352799" cy="1005045"/>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76" name="Rectangle 10"/>
          <p:cNvSpPr/>
          <p:nvPr/>
        </p:nvSpPr>
        <p:spPr>
          <a:xfrm>
            <a:off x="5779975" y="4940755"/>
            <a:ext cx="4925196" cy="1064758"/>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77" name="Rectangle 12"/>
          <p:cNvSpPr/>
          <p:nvPr/>
        </p:nvSpPr>
        <p:spPr>
          <a:xfrm>
            <a:off x="6702221" y="2007458"/>
            <a:ext cx="4315185" cy="2943685"/>
          </a:xfrm>
          <a:prstGeom prst="rect">
            <a:avLst/>
          </a:prstGeom>
          <a:ln w="12700">
            <a:solidFill>
              <a:srgbClr val="7030A0"/>
            </a:solidFill>
            <a:miter/>
          </a:ln>
        </p:spPr>
        <p:txBody>
          <a:bodyPr lIns="45719" rIns="45719" anchor="ctr"/>
          <a:lstStyle/>
          <a:p>
            <a:pPr algn="ctr">
              <a:defRPr>
                <a:solidFill>
                  <a:srgbClr val="FFFFFF"/>
                </a:solidFill>
                <a:latin typeface="+mn-lt"/>
                <a:ea typeface="+mn-ea"/>
                <a:cs typeface="+mn-cs"/>
                <a:sym typeface="Calibri"/>
              </a:defRPr>
            </a:pPr>
          </a:p>
        </p:txBody>
      </p:sp>
      <p:sp>
        <p:nvSpPr>
          <p:cNvPr id="978" name="Rectangle 14"/>
          <p:cNvSpPr/>
          <p:nvPr/>
        </p:nvSpPr>
        <p:spPr>
          <a:xfrm>
            <a:off x="3694586" y="2007456"/>
            <a:ext cx="2882401" cy="2943686"/>
          </a:xfrm>
          <a:prstGeom prst="rect">
            <a:avLst/>
          </a:prstGeom>
          <a:ln w="12700">
            <a:solidFill>
              <a:srgbClr val="7030A0"/>
            </a:solidFill>
            <a:miter/>
          </a:ln>
        </p:spPr>
        <p:txBody>
          <a:bodyPr lIns="45719" rIns="45719" anchor="ctr"/>
          <a:lstStyle/>
          <a:p>
            <a:pPr algn="ctr">
              <a:defRPr>
                <a:solidFill>
                  <a:srgbClr val="FFFFFF"/>
                </a:solidFill>
                <a:latin typeface="+mn-lt"/>
                <a:ea typeface="+mn-ea"/>
                <a:cs typeface="+mn-cs"/>
                <a:sym typeface="Calibri"/>
              </a:defRPr>
            </a:pPr>
          </a:p>
        </p:txBody>
      </p:sp>
      <p:sp>
        <p:nvSpPr>
          <p:cNvPr id="979" name="Rectangle 15"/>
          <p:cNvSpPr/>
          <p:nvPr/>
        </p:nvSpPr>
        <p:spPr>
          <a:xfrm>
            <a:off x="8552984" y="1095101"/>
            <a:ext cx="3352799" cy="775833"/>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1"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82" name="Rectangle 13"/>
          <p:cNvSpPr/>
          <p:nvPr/>
        </p:nvSpPr>
        <p:spPr>
          <a:xfrm>
            <a:off x="0" y="0"/>
            <a:ext cx="2013557" cy="6858000"/>
          </a:xfrm>
          <a:prstGeom prst="rect">
            <a:avLst/>
          </a:prstGeom>
          <a:solidFill>
            <a:srgbClr val="7F7F7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983" name="Title 1"/>
          <p:cNvSpPr txBox="1"/>
          <p:nvPr>
            <p:ph type="title"/>
          </p:nvPr>
        </p:nvSpPr>
        <p:spPr>
          <a:xfrm>
            <a:off x="1043153" y="2471126"/>
            <a:ext cx="1946209" cy="1915748"/>
          </a:xfrm>
          <a:prstGeom prst="rect">
            <a:avLst/>
          </a:prstGeom>
          <a:solidFill>
            <a:srgbClr val="262626"/>
          </a:solidFill>
          <a:ln w="174625">
            <a:solidFill>
              <a:srgbClr val="262626"/>
            </a:solidFill>
            <a:round/>
          </a:ln>
        </p:spPr>
        <p:txBody>
          <a:bodyPr/>
          <a:lstStyle>
            <a:lvl1pPr algn="ctr">
              <a:defRPr sz="2600">
                <a:solidFill>
                  <a:srgbClr val="FFFFFF"/>
                </a:solidFill>
              </a:defRPr>
            </a:lvl1pPr>
          </a:lstStyle>
          <a:p>
            <a:pPr/>
            <a:r>
              <a:t>The Balance Sheet</a:t>
            </a:r>
          </a:p>
        </p:txBody>
      </p:sp>
      <p:sp>
        <p:nvSpPr>
          <p:cNvPr id="984" name="Slide Number Placeholder 3"/>
          <p:cNvSpPr txBox="1"/>
          <p:nvPr>
            <p:ph type="sldNum" sz="quarter" idx="4294967295"/>
          </p:nvPr>
        </p:nvSpPr>
        <p:spPr>
          <a:xfrm>
            <a:off x="11611642"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98989"/>
                </a:solidFill>
                <a:latin typeface="+mn-lt"/>
                <a:ea typeface="+mn-ea"/>
                <a:cs typeface="+mn-cs"/>
                <a:sym typeface="Calibri"/>
              </a:defRPr>
            </a:lvl1pPr>
          </a:lstStyle>
          <a:p>
            <a:pPr/>
            <a:fld id="{86CB4B4D-7CA3-9044-876B-883B54F8677D}" type="slidenum"/>
          </a:p>
        </p:txBody>
      </p:sp>
      <p:pic>
        <p:nvPicPr>
          <p:cNvPr id="985" name="Picture 1" descr="Picture 1"/>
          <p:cNvPicPr>
            <a:picLocks noChangeAspect="1"/>
          </p:cNvPicPr>
          <p:nvPr/>
        </p:nvPicPr>
        <p:blipFill>
          <a:blip r:embed="rId2">
            <a:extLst/>
          </a:blip>
          <a:stretch>
            <a:fillRect/>
          </a:stretch>
        </p:blipFill>
        <p:spPr>
          <a:xfrm>
            <a:off x="3846596" y="889898"/>
            <a:ext cx="7841970" cy="5078204"/>
          </a:xfrm>
          <a:prstGeom prst="rect">
            <a:avLst/>
          </a:prstGeom>
          <a:ln w="12700">
            <a:miter lim="400000"/>
          </a:ln>
        </p:spPr>
      </p:pic>
      <p:sp>
        <p:nvSpPr>
          <p:cNvPr id="986" name="Rectangle 6"/>
          <p:cNvSpPr/>
          <p:nvPr/>
        </p:nvSpPr>
        <p:spPr>
          <a:xfrm>
            <a:off x="6702221" y="2007458"/>
            <a:ext cx="4315185" cy="2943685"/>
          </a:xfrm>
          <a:prstGeom prst="rect">
            <a:avLst/>
          </a:prstGeom>
          <a:ln w="12700">
            <a:solidFill>
              <a:srgbClr val="7030A0"/>
            </a:solidFill>
            <a:miter/>
          </a:ln>
        </p:spPr>
        <p:txBody>
          <a:bodyPr lIns="45719" rIns="45719" anchor="ctr"/>
          <a:lstStyle/>
          <a:p>
            <a:pPr algn="ctr">
              <a:defRPr>
                <a:solidFill>
                  <a:srgbClr val="FFFFFF"/>
                </a:solidFill>
                <a:latin typeface="+mn-lt"/>
                <a:ea typeface="+mn-ea"/>
                <a:cs typeface="+mn-cs"/>
                <a:sym typeface="Calibri"/>
              </a:defRPr>
            </a:pPr>
          </a:p>
        </p:txBody>
      </p:sp>
      <p:sp>
        <p:nvSpPr>
          <p:cNvPr id="987" name="Rectangle 7"/>
          <p:cNvSpPr/>
          <p:nvPr/>
        </p:nvSpPr>
        <p:spPr>
          <a:xfrm>
            <a:off x="3694586" y="2007456"/>
            <a:ext cx="2882401" cy="2943686"/>
          </a:xfrm>
          <a:prstGeom prst="rect">
            <a:avLst/>
          </a:prstGeom>
          <a:ln w="12700">
            <a:solidFill>
              <a:srgbClr val="7030A0"/>
            </a:solidFill>
            <a:miter/>
          </a:ln>
        </p:spPr>
        <p:txBody>
          <a:bodyPr lIns="45719" rIns="45719" anchor="ctr"/>
          <a:lstStyle/>
          <a:p>
            <a:pPr algn="ctr">
              <a:defRPr>
                <a:solidFill>
                  <a:srgbClr val="FFFFFF"/>
                </a:solidFill>
                <a:latin typeface="+mn-lt"/>
                <a:ea typeface="+mn-ea"/>
                <a:cs typeface="+mn-cs"/>
                <a:sym typeface="Calibri"/>
              </a:defRPr>
            </a:pPr>
          </a:p>
        </p:txBody>
      </p:sp>
      <p:sp>
        <p:nvSpPr>
          <p:cNvPr id="988" name="Rectangle 8"/>
          <p:cNvSpPr/>
          <p:nvPr/>
        </p:nvSpPr>
        <p:spPr>
          <a:xfrm>
            <a:off x="8400584" y="942700"/>
            <a:ext cx="3352799" cy="1005045"/>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0" name="Content Placeholder 2"/>
          <p:cNvSpPr txBox="1"/>
          <p:nvPr>
            <p:ph type="body" idx="1"/>
          </p:nvPr>
        </p:nvSpPr>
        <p:spPr>
          <a:xfrm>
            <a:off x="581193" y="1332692"/>
            <a:ext cx="11029617" cy="3967347"/>
          </a:xfrm>
          <a:prstGeom prst="rect">
            <a:avLst/>
          </a:prstGeom>
        </p:spPr>
        <p:txBody>
          <a:bodyPr/>
          <a:lstStyle>
            <a:lvl1pPr marL="0" indent="0" algn="ctr">
              <a:buSzTx/>
              <a:buFont typeface="Wingdings"/>
              <a:buNone/>
              <a:defRPr b="1" sz="2400"/>
            </a:lvl1pPr>
          </a:lstStyle>
          <a:p>
            <a:pPr/>
            <a:r>
              <a:t>Differentiate between operating, investing, and financing activities</a:t>
            </a:r>
          </a:p>
        </p:txBody>
      </p:sp>
      <p:grpSp>
        <p:nvGrpSpPr>
          <p:cNvPr id="993" name="Group 12"/>
          <p:cNvGrpSpPr/>
          <p:nvPr/>
        </p:nvGrpSpPr>
        <p:grpSpPr>
          <a:xfrm>
            <a:off x="982699" y="2662635"/>
            <a:ext cx="6117979" cy="3196164"/>
            <a:chOff x="0" y="0"/>
            <a:chExt cx="6117978" cy="3196163"/>
          </a:xfrm>
        </p:grpSpPr>
        <p:pic>
          <p:nvPicPr>
            <p:cNvPr id="991" name="Picture 2" descr="Picture 2"/>
            <p:cNvPicPr>
              <a:picLocks noChangeAspect="1"/>
            </p:cNvPicPr>
            <p:nvPr/>
          </p:nvPicPr>
          <p:blipFill>
            <a:blip r:embed="rId2">
              <a:extLst/>
            </a:blip>
            <a:stretch>
              <a:fillRect/>
            </a:stretch>
          </p:blipFill>
          <p:spPr>
            <a:xfrm>
              <a:off x="0" y="0"/>
              <a:ext cx="6117979" cy="3196164"/>
            </a:xfrm>
            <a:prstGeom prst="rect">
              <a:avLst/>
            </a:prstGeom>
            <a:ln w="12700" cap="flat">
              <a:noFill/>
              <a:miter lim="400000"/>
            </a:ln>
            <a:effectLst/>
          </p:spPr>
        </p:pic>
        <p:sp>
          <p:nvSpPr>
            <p:cNvPr id="992" name="Rectangle 11"/>
            <p:cNvSpPr/>
            <p:nvPr/>
          </p:nvSpPr>
          <p:spPr>
            <a:xfrm>
              <a:off x="2207761" y="91067"/>
              <a:ext cx="3906079" cy="2956575"/>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994" name="TextBox 13"/>
          <p:cNvSpPr txBox="1"/>
          <p:nvPr/>
        </p:nvSpPr>
        <p:spPr>
          <a:xfrm>
            <a:off x="3340525" y="2753704"/>
            <a:ext cx="1221741" cy="1564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800"/>
            </a:lvl1pPr>
          </a:lstStyle>
          <a:p>
            <a:pPr/>
            <a:r>
              <a:t>💵</a:t>
            </a:r>
          </a:p>
        </p:txBody>
      </p:sp>
      <p:sp>
        <p:nvSpPr>
          <p:cNvPr id="995" name="TextBox 14"/>
          <p:cNvSpPr txBox="1"/>
          <p:nvPr/>
        </p:nvSpPr>
        <p:spPr>
          <a:xfrm>
            <a:off x="3340525" y="3763235"/>
            <a:ext cx="1221741" cy="1564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800"/>
            </a:lvl1pPr>
          </a:lstStyle>
          <a:p>
            <a:pPr/>
            <a:r>
              <a:t>💵</a:t>
            </a:r>
          </a:p>
        </p:txBody>
      </p:sp>
      <p:sp>
        <p:nvSpPr>
          <p:cNvPr id="996" name="TextBox 15"/>
          <p:cNvSpPr txBox="1"/>
          <p:nvPr/>
        </p:nvSpPr>
        <p:spPr>
          <a:xfrm>
            <a:off x="3340525" y="4795179"/>
            <a:ext cx="1221741" cy="1564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800"/>
            </a:lvl1pPr>
          </a:lstStyle>
          <a:p>
            <a:pPr/>
            <a:r>
              <a:t>💵</a:t>
            </a:r>
          </a:p>
        </p:txBody>
      </p:sp>
      <p:sp>
        <p:nvSpPr>
          <p:cNvPr id="997" name="TextBox 16"/>
          <p:cNvSpPr txBox="1"/>
          <p:nvPr/>
        </p:nvSpPr>
        <p:spPr>
          <a:xfrm>
            <a:off x="4698620" y="2753704"/>
            <a:ext cx="6912186" cy="893587"/>
          </a:xfrm>
          <a:prstGeom prst="rect">
            <a:avLst/>
          </a:prstGeom>
          <a:ln>
            <a:solidFill>
              <a:srgbClr val="0070C0"/>
            </a:solidFill>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a:latin typeface="Arial"/>
                <a:ea typeface="Arial"/>
                <a:cs typeface="Arial"/>
                <a:sym typeface="Arial"/>
              </a:defRPr>
            </a:pPr>
            <a:r>
              <a:t>Provided by sales/revenue</a:t>
            </a:r>
          </a:p>
          <a:p>
            <a:pPr marL="342900" indent="-342900">
              <a:buSzPct val="100000"/>
              <a:buFont typeface="Arial"/>
              <a:buChar char="•"/>
              <a:defRPr>
                <a:latin typeface="Arial"/>
                <a:ea typeface="Arial"/>
                <a:cs typeface="Arial"/>
                <a:sym typeface="Arial"/>
              </a:defRPr>
            </a:pPr>
            <a:r>
              <a:t>Used in operations – expenses (vendors and employees) and inventory purchases </a:t>
            </a:r>
          </a:p>
        </p:txBody>
      </p:sp>
      <p:sp>
        <p:nvSpPr>
          <p:cNvPr id="998" name="TextBox 17"/>
          <p:cNvSpPr txBox="1"/>
          <p:nvPr/>
        </p:nvSpPr>
        <p:spPr>
          <a:xfrm>
            <a:off x="4698620" y="3799051"/>
            <a:ext cx="6912187" cy="893588"/>
          </a:xfrm>
          <a:prstGeom prst="rect">
            <a:avLst/>
          </a:prstGeom>
          <a:ln>
            <a:solidFill>
              <a:srgbClr val="0070C0"/>
            </a:solidFill>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a:latin typeface="Arial"/>
                <a:ea typeface="Arial"/>
                <a:cs typeface="Arial"/>
                <a:sym typeface="Arial"/>
              </a:defRPr>
            </a:pPr>
            <a:r>
              <a:t>Proceeds from the sale of fixed assets of other investments</a:t>
            </a:r>
          </a:p>
          <a:p>
            <a:pPr marL="342900" indent="-342900">
              <a:buSzPct val="100000"/>
              <a:buFont typeface="Arial"/>
              <a:buChar char="•"/>
              <a:defRPr>
                <a:latin typeface="Arial"/>
                <a:ea typeface="Arial"/>
                <a:cs typeface="Arial"/>
                <a:sym typeface="Arial"/>
              </a:defRPr>
            </a:pPr>
            <a:r>
              <a:t>Used in purchasing new equipment, facilities, and investing excess cash into investment vehicles</a:t>
            </a:r>
          </a:p>
        </p:txBody>
      </p:sp>
      <p:sp>
        <p:nvSpPr>
          <p:cNvPr id="999" name="TextBox 18"/>
          <p:cNvSpPr txBox="1"/>
          <p:nvPr/>
        </p:nvSpPr>
        <p:spPr>
          <a:xfrm>
            <a:off x="4698620" y="4838372"/>
            <a:ext cx="6912186" cy="893588"/>
          </a:xfrm>
          <a:prstGeom prst="rect">
            <a:avLst/>
          </a:prstGeom>
          <a:ln>
            <a:solidFill>
              <a:srgbClr val="0070C0"/>
            </a:solidFill>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a:latin typeface="Arial"/>
                <a:ea typeface="Arial"/>
                <a:cs typeface="Arial"/>
                <a:sym typeface="Arial"/>
              </a:defRPr>
            </a:pPr>
            <a:r>
              <a:t>Provided via borrowings or equity infusions from shareholders</a:t>
            </a:r>
          </a:p>
          <a:p>
            <a:pPr marL="342900" indent="-342900">
              <a:buSzPct val="100000"/>
              <a:buFont typeface="Arial"/>
              <a:buChar char="•"/>
              <a:defRPr>
                <a:latin typeface="Arial"/>
                <a:ea typeface="Arial"/>
                <a:cs typeface="Arial"/>
                <a:sym typeface="Arial"/>
              </a:defRPr>
            </a:pPr>
            <a:r>
              <a:t>Used for paying principal payments on debt owed and dividends or distributions paid out to shareholders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Slide Number Placeholder 3"/>
          <p:cNvSpPr txBox="1"/>
          <p:nvPr>
            <p:ph type="sldNum" sz="quarter" idx="2"/>
          </p:nvPr>
        </p:nvSpPr>
        <p:spPr>
          <a:xfrm>
            <a:off x="11421912" y="6471856"/>
            <a:ext cx="188898"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13" name="Picture 1" descr="Picture 1"/>
          <p:cNvPicPr>
            <a:picLocks noChangeAspect="1"/>
          </p:cNvPicPr>
          <p:nvPr/>
        </p:nvPicPr>
        <p:blipFill>
          <a:blip r:embed="rId2">
            <a:extLst/>
          </a:blip>
          <a:stretch>
            <a:fillRect/>
          </a:stretch>
        </p:blipFill>
        <p:spPr>
          <a:xfrm>
            <a:off x="596900" y="908050"/>
            <a:ext cx="10998200" cy="5041900"/>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1" name="Title 1"/>
          <p:cNvSpPr txBox="1"/>
          <p:nvPr>
            <p:ph type="title"/>
          </p:nvPr>
        </p:nvSpPr>
        <p:spPr>
          <a:xfrm>
            <a:off x="445477" y="702155"/>
            <a:ext cx="11277601" cy="706329"/>
          </a:xfrm>
          <a:prstGeom prst="rect">
            <a:avLst/>
          </a:prstGeom>
        </p:spPr>
        <p:txBody>
          <a:bodyPr anchor="ctr"/>
          <a:lstStyle>
            <a:lvl1pPr algn="ctr">
              <a:defRPr b="1" sz="2400">
                <a:solidFill>
                  <a:srgbClr val="002060"/>
                </a:solidFill>
                <a:latin typeface="+mj-lt"/>
                <a:ea typeface="+mj-ea"/>
                <a:cs typeface="+mj-cs"/>
                <a:sym typeface="Helvetica"/>
              </a:defRPr>
            </a:lvl1pPr>
          </a:lstStyle>
          <a:p>
            <a:pPr/>
            <a:r>
              <a:t>Relationships Among the Three Types of Business Activities</a:t>
            </a:r>
          </a:p>
        </p:txBody>
      </p:sp>
      <p:sp>
        <p:nvSpPr>
          <p:cNvPr id="1002" name="Slide Number Placeholder 1"/>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03" name="Picture 2" descr="Picture 2"/>
          <p:cNvPicPr>
            <a:picLocks noChangeAspect="1"/>
          </p:cNvPicPr>
          <p:nvPr/>
        </p:nvPicPr>
        <p:blipFill>
          <a:blip r:embed="rId2">
            <a:extLst/>
          </a:blip>
          <a:stretch>
            <a:fillRect/>
          </a:stretch>
        </p:blipFill>
        <p:spPr>
          <a:xfrm>
            <a:off x="1487322" y="1408483"/>
            <a:ext cx="9193910" cy="4954675"/>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5"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06" name="Rectangle 13"/>
          <p:cNvSpPr/>
          <p:nvPr/>
        </p:nvSpPr>
        <p:spPr>
          <a:xfrm>
            <a:off x="0" y="0"/>
            <a:ext cx="2013557" cy="6858000"/>
          </a:xfrm>
          <a:prstGeom prst="rect">
            <a:avLst/>
          </a:prstGeom>
          <a:solidFill>
            <a:srgbClr val="7F7F7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07" name="Title 1"/>
          <p:cNvSpPr txBox="1"/>
          <p:nvPr>
            <p:ph type="title"/>
          </p:nvPr>
        </p:nvSpPr>
        <p:spPr>
          <a:xfrm>
            <a:off x="1043153" y="2471126"/>
            <a:ext cx="1946209" cy="1915748"/>
          </a:xfrm>
          <a:prstGeom prst="rect">
            <a:avLst/>
          </a:prstGeom>
          <a:solidFill>
            <a:srgbClr val="262626"/>
          </a:solidFill>
          <a:ln w="174625">
            <a:solidFill>
              <a:srgbClr val="262626"/>
            </a:solidFill>
            <a:round/>
          </a:ln>
        </p:spPr>
        <p:txBody>
          <a:bodyPr/>
          <a:lstStyle>
            <a:lvl1pPr algn="ctr">
              <a:defRPr sz="2600">
                <a:solidFill>
                  <a:srgbClr val="FFFFFF"/>
                </a:solidFill>
              </a:defRPr>
            </a:lvl1pPr>
          </a:lstStyle>
          <a:p>
            <a:pPr/>
            <a:r>
              <a:t>Statement of Cash Flows</a:t>
            </a:r>
          </a:p>
        </p:txBody>
      </p:sp>
      <p:sp>
        <p:nvSpPr>
          <p:cNvPr id="1008" name="Slide Number Placeholder 3"/>
          <p:cNvSpPr txBox="1"/>
          <p:nvPr>
            <p:ph type="sldNum" sz="quarter" idx="4294967295"/>
          </p:nvPr>
        </p:nvSpPr>
        <p:spPr>
          <a:xfrm>
            <a:off x="11611642"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98989"/>
                </a:solidFill>
                <a:latin typeface="+mn-lt"/>
                <a:ea typeface="+mn-ea"/>
                <a:cs typeface="+mn-cs"/>
                <a:sym typeface="Calibri"/>
              </a:defRPr>
            </a:lvl1pPr>
          </a:lstStyle>
          <a:p>
            <a:pPr/>
            <a:fld id="{86CB4B4D-7CA3-9044-876B-883B54F8677D}" type="slidenum"/>
          </a:p>
        </p:txBody>
      </p:sp>
      <p:pic>
        <p:nvPicPr>
          <p:cNvPr id="1009" name="Picture 1" descr="Picture 1"/>
          <p:cNvPicPr>
            <a:picLocks noChangeAspect="1"/>
          </p:cNvPicPr>
          <p:nvPr/>
        </p:nvPicPr>
        <p:blipFill>
          <a:blip r:embed="rId2">
            <a:extLst/>
          </a:blip>
          <a:stretch>
            <a:fillRect/>
          </a:stretch>
        </p:blipFill>
        <p:spPr>
          <a:xfrm>
            <a:off x="4179682" y="9952"/>
            <a:ext cx="6808840" cy="6858001"/>
          </a:xfrm>
          <a:prstGeom prst="rect">
            <a:avLst/>
          </a:prstGeom>
          <a:ln w="12700">
            <a:miter lim="400000"/>
          </a:ln>
        </p:spPr>
      </p:pic>
      <p:sp>
        <p:nvSpPr>
          <p:cNvPr id="1010" name="Rectangle 6"/>
          <p:cNvSpPr/>
          <p:nvPr/>
        </p:nvSpPr>
        <p:spPr>
          <a:xfrm>
            <a:off x="4190774" y="1392465"/>
            <a:ext cx="6492096" cy="4963885"/>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11" name="Rectangle 7"/>
          <p:cNvSpPr/>
          <p:nvPr/>
        </p:nvSpPr>
        <p:spPr>
          <a:xfrm>
            <a:off x="8062418" y="1821364"/>
            <a:ext cx="2259895" cy="966442"/>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12" name="Rectangle 8"/>
          <p:cNvSpPr/>
          <p:nvPr/>
        </p:nvSpPr>
        <p:spPr>
          <a:xfrm>
            <a:off x="3857947" y="1205389"/>
            <a:ext cx="2259895" cy="406597"/>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13" name="Rectangle 10"/>
          <p:cNvSpPr/>
          <p:nvPr/>
        </p:nvSpPr>
        <p:spPr>
          <a:xfrm>
            <a:off x="8970909" y="4880514"/>
            <a:ext cx="2259895" cy="406597"/>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14" name="Rectangle 12"/>
          <p:cNvSpPr/>
          <p:nvPr/>
        </p:nvSpPr>
        <p:spPr>
          <a:xfrm>
            <a:off x="9132268" y="5333784"/>
            <a:ext cx="2259895" cy="406597"/>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15" name="Rectangle 14"/>
          <p:cNvSpPr/>
          <p:nvPr/>
        </p:nvSpPr>
        <p:spPr>
          <a:xfrm>
            <a:off x="9435544" y="5787052"/>
            <a:ext cx="1291930" cy="194649"/>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16" name="Rectangle 15"/>
          <p:cNvSpPr/>
          <p:nvPr/>
        </p:nvSpPr>
        <p:spPr>
          <a:xfrm>
            <a:off x="8062418" y="3075052"/>
            <a:ext cx="1259344" cy="610930"/>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17" name="Rectangle 16"/>
          <p:cNvSpPr/>
          <p:nvPr/>
        </p:nvSpPr>
        <p:spPr>
          <a:xfrm>
            <a:off x="8183660" y="4161914"/>
            <a:ext cx="1152971" cy="898445"/>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18" name="Rectangle 17"/>
          <p:cNvSpPr/>
          <p:nvPr/>
        </p:nvSpPr>
        <p:spPr>
          <a:xfrm>
            <a:off x="8119050" y="4602986"/>
            <a:ext cx="1009432" cy="254193"/>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19" name="Rectangle 19"/>
          <p:cNvSpPr/>
          <p:nvPr/>
        </p:nvSpPr>
        <p:spPr>
          <a:xfrm>
            <a:off x="5858107" y="6027842"/>
            <a:ext cx="4122235" cy="783034"/>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1"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22" name="Rectangle 13"/>
          <p:cNvSpPr/>
          <p:nvPr/>
        </p:nvSpPr>
        <p:spPr>
          <a:xfrm>
            <a:off x="0" y="0"/>
            <a:ext cx="2013557" cy="6858000"/>
          </a:xfrm>
          <a:prstGeom prst="rect">
            <a:avLst/>
          </a:prstGeom>
          <a:solidFill>
            <a:srgbClr val="7F7F7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23" name="Title 1"/>
          <p:cNvSpPr txBox="1"/>
          <p:nvPr>
            <p:ph type="title"/>
          </p:nvPr>
        </p:nvSpPr>
        <p:spPr>
          <a:xfrm>
            <a:off x="1043153" y="2471126"/>
            <a:ext cx="1946209" cy="1915748"/>
          </a:xfrm>
          <a:prstGeom prst="rect">
            <a:avLst/>
          </a:prstGeom>
          <a:solidFill>
            <a:srgbClr val="262626"/>
          </a:solidFill>
          <a:ln w="174625">
            <a:solidFill>
              <a:srgbClr val="262626"/>
            </a:solidFill>
            <a:round/>
          </a:ln>
        </p:spPr>
        <p:txBody>
          <a:bodyPr/>
          <a:lstStyle>
            <a:lvl1pPr algn="ctr">
              <a:defRPr sz="2600">
                <a:solidFill>
                  <a:srgbClr val="FFFFFF"/>
                </a:solidFill>
              </a:defRPr>
            </a:lvl1pPr>
          </a:lstStyle>
          <a:p>
            <a:pPr/>
            <a:r>
              <a:t>Statement of Cash Flows</a:t>
            </a:r>
          </a:p>
        </p:txBody>
      </p:sp>
      <p:sp>
        <p:nvSpPr>
          <p:cNvPr id="1024" name="Slide Number Placeholder 3"/>
          <p:cNvSpPr txBox="1"/>
          <p:nvPr>
            <p:ph type="sldNum" sz="quarter" idx="4294967295"/>
          </p:nvPr>
        </p:nvSpPr>
        <p:spPr>
          <a:xfrm>
            <a:off x="11611642"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98989"/>
                </a:solidFill>
                <a:latin typeface="+mn-lt"/>
                <a:ea typeface="+mn-ea"/>
                <a:cs typeface="+mn-cs"/>
                <a:sym typeface="Calibri"/>
              </a:defRPr>
            </a:lvl1pPr>
          </a:lstStyle>
          <a:p>
            <a:pPr/>
            <a:fld id="{86CB4B4D-7CA3-9044-876B-883B54F8677D}" type="slidenum"/>
          </a:p>
        </p:txBody>
      </p:sp>
      <p:pic>
        <p:nvPicPr>
          <p:cNvPr id="1025" name="Picture 1" descr="Picture 1"/>
          <p:cNvPicPr>
            <a:picLocks noChangeAspect="1"/>
          </p:cNvPicPr>
          <p:nvPr/>
        </p:nvPicPr>
        <p:blipFill>
          <a:blip r:embed="rId2">
            <a:extLst/>
          </a:blip>
          <a:stretch>
            <a:fillRect/>
          </a:stretch>
        </p:blipFill>
        <p:spPr>
          <a:xfrm>
            <a:off x="4179682" y="9952"/>
            <a:ext cx="6808840" cy="6858001"/>
          </a:xfrm>
          <a:prstGeom prst="rect">
            <a:avLst/>
          </a:prstGeom>
          <a:ln w="12700">
            <a:miter lim="400000"/>
          </a:ln>
        </p:spPr>
      </p:pic>
      <p:sp>
        <p:nvSpPr>
          <p:cNvPr id="1026" name="Rectangle 6"/>
          <p:cNvSpPr/>
          <p:nvPr/>
        </p:nvSpPr>
        <p:spPr>
          <a:xfrm>
            <a:off x="8422975" y="1392467"/>
            <a:ext cx="2259895" cy="406597"/>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27" name="Rectangle 7"/>
          <p:cNvSpPr/>
          <p:nvPr/>
        </p:nvSpPr>
        <p:spPr>
          <a:xfrm>
            <a:off x="8062418" y="1821364"/>
            <a:ext cx="2259895" cy="966442"/>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28" name="Rectangle 8"/>
          <p:cNvSpPr/>
          <p:nvPr/>
        </p:nvSpPr>
        <p:spPr>
          <a:xfrm>
            <a:off x="9321762" y="2771579"/>
            <a:ext cx="2259895" cy="406597"/>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29" name="Rectangle 9"/>
          <p:cNvSpPr/>
          <p:nvPr/>
        </p:nvSpPr>
        <p:spPr>
          <a:xfrm>
            <a:off x="9144044" y="3630862"/>
            <a:ext cx="2259895" cy="406597"/>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30" name="Rectangle 10"/>
          <p:cNvSpPr/>
          <p:nvPr/>
        </p:nvSpPr>
        <p:spPr>
          <a:xfrm>
            <a:off x="8970909" y="4880514"/>
            <a:ext cx="2259895" cy="406597"/>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31" name="Rectangle 12"/>
          <p:cNvSpPr/>
          <p:nvPr/>
        </p:nvSpPr>
        <p:spPr>
          <a:xfrm>
            <a:off x="9132268" y="5333784"/>
            <a:ext cx="2259895" cy="406597"/>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32" name="Rectangle 14"/>
          <p:cNvSpPr/>
          <p:nvPr/>
        </p:nvSpPr>
        <p:spPr>
          <a:xfrm>
            <a:off x="9435544" y="5787052"/>
            <a:ext cx="1291930" cy="194649"/>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33" name="Rectangle 15"/>
          <p:cNvSpPr/>
          <p:nvPr/>
        </p:nvSpPr>
        <p:spPr>
          <a:xfrm>
            <a:off x="8062418" y="3075052"/>
            <a:ext cx="1259344" cy="610930"/>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34" name="Rectangle 16"/>
          <p:cNvSpPr/>
          <p:nvPr/>
        </p:nvSpPr>
        <p:spPr>
          <a:xfrm>
            <a:off x="8183660" y="4161914"/>
            <a:ext cx="1152971" cy="898445"/>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35" name="Rectangle 17"/>
          <p:cNvSpPr/>
          <p:nvPr/>
        </p:nvSpPr>
        <p:spPr>
          <a:xfrm>
            <a:off x="8119050" y="4602986"/>
            <a:ext cx="1009432" cy="254193"/>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36" name="TextBox 2"/>
          <p:cNvSpPr txBox="1"/>
          <p:nvPr/>
        </p:nvSpPr>
        <p:spPr>
          <a:xfrm>
            <a:off x="9170527" y="3695272"/>
            <a:ext cx="194257"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a:t>
            </a:r>
          </a:p>
        </p:txBody>
      </p:sp>
      <p:sp>
        <p:nvSpPr>
          <p:cNvPr id="1037" name="TextBox 18"/>
          <p:cNvSpPr txBox="1"/>
          <p:nvPr/>
        </p:nvSpPr>
        <p:spPr>
          <a:xfrm>
            <a:off x="9129160" y="5030925"/>
            <a:ext cx="194257"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a:t>
            </a:r>
          </a:p>
        </p:txBody>
      </p:sp>
      <p:sp>
        <p:nvSpPr>
          <p:cNvPr id="1038" name="Rectangle 19"/>
          <p:cNvSpPr/>
          <p:nvPr/>
        </p:nvSpPr>
        <p:spPr>
          <a:xfrm>
            <a:off x="5858107" y="6027842"/>
            <a:ext cx="4122235" cy="783034"/>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39" name="Straight Connector 21"/>
          <p:cNvSpPr/>
          <p:nvPr/>
        </p:nvSpPr>
        <p:spPr>
          <a:xfrm>
            <a:off x="9102532" y="6035276"/>
            <a:ext cx="848074" cy="1"/>
          </a:xfrm>
          <a:prstGeom prst="line">
            <a:avLst/>
          </a:prstGeom>
          <a:ln>
            <a:solidFill>
              <a:srgbClr val="000000"/>
            </a:solidFill>
            <a:miter/>
          </a:ln>
        </p:spPr>
        <p:txBody>
          <a:bodyPr lIns="45719" rIns="45719"/>
          <a:lstStyle/>
          <a:p>
            <a:pPr/>
          </a:p>
        </p:txBody>
      </p:sp>
      <p:sp>
        <p:nvSpPr>
          <p:cNvPr id="1040" name="Rectangle 25"/>
          <p:cNvSpPr/>
          <p:nvPr/>
        </p:nvSpPr>
        <p:spPr>
          <a:xfrm>
            <a:off x="8631087" y="32947"/>
            <a:ext cx="2259895" cy="1279024"/>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41" name="Rectangle 27"/>
          <p:cNvSpPr/>
          <p:nvPr/>
        </p:nvSpPr>
        <p:spPr>
          <a:xfrm>
            <a:off x="4190774" y="3063387"/>
            <a:ext cx="5789568" cy="871775"/>
          </a:xfrm>
          <a:prstGeom prst="rect">
            <a:avLst/>
          </a:prstGeom>
          <a:ln w="12700">
            <a:solidFill>
              <a:srgbClr val="7030A0"/>
            </a:solidFill>
            <a:miter/>
          </a:ln>
        </p:spPr>
        <p:txBody>
          <a:bodyPr lIns="45719" rIns="45719" anchor="ctr"/>
          <a:lstStyle/>
          <a:p>
            <a:pPr algn="ctr">
              <a:defRPr>
                <a:solidFill>
                  <a:srgbClr val="FFFFFF"/>
                </a:solidFill>
                <a:latin typeface="+mn-lt"/>
                <a:ea typeface="+mn-ea"/>
                <a:cs typeface="+mn-cs"/>
                <a:sym typeface="Calibri"/>
              </a:defRPr>
            </a:pPr>
          </a:p>
        </p:txBody>
      </p:sp>
      <p:sp>
        <p:nvSpPr>
          <p:cNvPr id="1042" name="Rectangle 28"/>
          <p:cNvSpPr/>
          <p:nvPr/>
        </p:nvSpPr>
        <p:spPr>
          <a:xfrm>
            <a:off x="4192899" y="3966478"/>
            <a:ext cx="5787443" cy="1379659"/>
          </a:xfrm>
          <a:prstGeom prst="rect">
            <a:avLst/>
          </a:prstGeom>
          <a:ln w="12700">
            <a:solidFill>
              <a:srgbClr val="7030A0"/>
            </a:solidFill>
            <a:miter/>
          </a:ln>
        </p:spPr>
        <p:txBody>
          <a:bodyPr lIns="45719" rIns="45719" anchor="ctr"/>
          <a:lstStyle/>
          <a:p>
            <a:pPr algn="ctr">
              <a:defRPr>
                <a:solidFill>
                  <a:srgbClr val="FFFFFF"/>
                </a:solidFill>
                <a:latin typeface="+mn-lt"/>
                <a:ea typeface="+mn-ea"/>
                <a:cs typeface="+mn-cs"/>
                <a:sym typeface="Calibri"/>
              </a:defRPr>
            </a:pPr>
          </a:p>
        </p:txBody>
      </p:sp>
      <p:sp>
        <p:nvSpPr>
          <p:cNvPr id="1043" name="Rectangle 29"/>
          <p:cNvSpPr/>
          <p:nvPr/>
        </p:nvSpPr>
        <p:spPr>
          <a:xfrm>
            <a:off x="4190774" y="1218230"/>
            <a:ext cx="5789568" cy="1805233"/>
          </a:xfrm>
          <a:prstGeom prst="rect">
            <a:avLst/>
          </a:prstGeom>
          <a:ln w="12700">
            <a:solidFill>
              <a:srgbClr val="7030A0"/>
            </a:solidFill>
            <a:miter/>
          </a:ln>
        </p:spPr>
        <p:txBody>
          <a:bodyPr lIns="45719" rIns="45719" anchor="ctr"/>
          <a:lstStyle/>
          <a:p>
            <a:pPr algn="ctr">
              <a:defRPr>
                <a:solidFill>
                  <a:srgbClr val="FFFFFF"/>
                </a:solidFill>
                <a:latin typeface="+mn-lt"/>
                <a:ea typeface="+mn-ea"/>
                <a:cs typeface="+mn-cs"/>
                <a:sym typeface="Calibri"/>
              </a:defRPr>
            </a:pP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5"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46" name="Rectangle 13"/>
          <p:cNvSpPr/>
          <p:nvPr/>
        </p:nvSpPr>
        <p:spPr>
          <a:xfrm>
            <a:off x="0" y="0"/>
            <a:ext cx="2013557" cy="6858000"/>
          </a:xfrm>
          <a:prstGeom prst="rect">
            <a:avLst/>
          </a:prstGeom>
          <a:solidFill>
            <a:srgbClr val="7F7F7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47" name="Title 1"/>
          <p:cNvSpPr txBox="1"/>
          <p:nvPr>
            <p:ph type="title"/>
          </p:nvPr>
        </p:nvSpPr>
        <p:spPr>
          <a:xfrm>
            <a:off x="1043153" y="2471126"/>
            <a:ext cx="1946209" cy="1915748"/>
          </a:xfrm>
          <a:prstGeom prst="rect">
            <a:avLst/>
          </a:prstGeom>
          <a:solidFill>
            <a:srgbClr val="262626"/>
          </a:solidFill>
          <a:ln w="174625">
            <a:solidFill>
              <a:srgbClr val="262626"/>
            </a:solidFill>
            <a:round/>
          </a:ln>
        </p:spPr>
        <p:txBody>
          <a:bodyPr/>
          <a:lstStyle>
            <a:lvl1pPr algn="ctr">
              <a:defRPr sz="2600">
                <a:solidFill>
                  <a:srgbClr val="FFFFFF"/>
                </a:solidFill>
              </a:defRPr>
            </a:lvl1pPr>
          </a:lstStyle>
          <a:p>
            <a:pPr/>
            <a:r>
              <a:t>Statement of Cash Flows</a:t>
            </a:r>
          </a:p>
        </p:txBody>
      </p:sp>
      <p:sp>
        <p:nvSpPr>
          <p:cNvPr id="1048" name="Slide Number Placeholder 3"/>
          <p:cNvSpPr txBox="1"/>
          <p:nvPr>
            <p:ph type="sldNum" sz="quarter" idx="4294967295"/>
          </p:nvPr>
        </p:nvSpPr>
        <p:spPr>
          <a:xfrm>
            <a:off x="11611642"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98989"/>
                </a:solidFill>
                <a:latin typeface="+mn-lt"/>
                <a:ea typeface="+mn-ea"/>
                <a:cs typeface="+mn-cs"/>
                <a:sym typeface="Calibri"/>
              </a:defRPr>
            </a:lvl1pPr>
          </a:lstStyle>
          <a:p>
            <a:pPr/>
            <a:fld id="{86CB4B4D-7CA3-9044-876B-883B54F8677D}" type="slidenum"/>
          </a:p>
        </p:txBody>
      </p:sp>
      <p:pic>
        <p:nvPicPr>
          <p:cNvPr id="1049" name="Picture 1" descr="Picture 1"/>
          <p:cNvPicPr>
            <a:picLocks noChangeAspect="1"/>
          </p:cNvPicPr>
          <p:nvPr/>
        </p:nvPicPr>
        <p:blipFill>
          <a:blip r:embed="rId2">
            <a:extLst/>
          </a:blip>
          <a:stretch>
            <a:fillRect/>
          </a:stretch>
        </p:blipFill>
        <p:spPr>
          <a:xfrm>
            <a:off x="4179684" y="9952"/>
            <a:ext cx="6808839" cy="6858001"/>
          </a:xfrm>
          <a:prstGeom prst="rect">
            <a:avLst/>
          </a:prstGeom>
          <a:ln w="12700">
            <a:miter lim="400000"/>
          </a:ln>
        </p:spPr>
      </p:pic>
      <p:sp>
        <p:nvSpPr>
          <p:cNvPr id="1050" name="Rectangle 17"/>
          <p:cNvSpPr/>
          <p:nvPr/>
        </p:nvSpPr>
        <p:spPr>
          <a:xfrm>
            <a:off x="8119050" y="4602986"/>
            <a:ext cx="1009432" cy="254193"/>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51" name="TextBox 2"/>
          <p:cNvSpPr txBox="1"/>
          <p:nvPr/>
        </p:nvSpPr>
        <p:spPr>
          <a:xfrm>
            <a:off x="9170527" y="3695272"/>
            <a:ext cx="194257"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a:t>
            </a:r>
          </a:p>
        </p:txBody>
      </p:sp>
      <p:sp>
        <p:nvSpPr>
          <p:cNvPr id="1052" name="TextBox 18"/>
          <p:cNvSpPr txBox="1"/>
          <p:nvPr/>
        </p:nvSpPr>
        <p:spPr>
          <a:xfrm>
            <a:off x="9129160" y="5030925"/>
            <a:ext cx="194257"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a:t>
            </a:r>
          </a:p>
        </p:txBody>
      </p:sp>
      <p:sp>
        <p:nvSpPr>
          <p:cNvPr id="1053" name="Rectangle 19"/>
          <p:cNvSpPr/>
          <p:nvPr/>
        </p:nvSpPr>
        <p:spPr>
          <a:xfrm>
            <a:off x="5858107" y="6027842"/>
            <a:ext cx="4122235" cy="783034"/>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54" name="Straight Connector 21"/>
          <p:cNvSpPr/>
          <p:nvPr/>
        </p:nvSpPr>
        <p:spPr>
          <a:xfrm>
            <a:off x="9102532" y="6035276"/>
            <a:ext cx="848074" cy="1"/>
          </a:xfrm>
          <a:prstGeom prst="line">
            <a:avLst/>
          </a:prstGeom>
          <a:ln>
            <a:solidFill>
              <a:srgbClr val="000000"/>
            </a:solidFill>
            <a:miter/>
          </a:ln>
        </p:spPr>
        <p:txBody>
          <a:bodyPr lIns="45719" rIns="45719"/>
          <a:lstStyle/>
          <a:p>
            <a:pPr/>
          </a:p>
        </p:txBody>
      </p:sp>
      <p:sp>
        <p:nvSpPr>
          <p:cNvPr id="1055" name="Rectangle 23"/>
          <p:cNvSpPr/>
          <p:nvPr/>
        </p:nvSpPr>
        <p:spPr>
          <a:xfrm>
            <a:off x="4190774" y="3063387"/>
            <a:ext cx="5789568" cy="871775"/>
          </a:xfrm>
          <a:prstGeom prst="rect">
            <a:avLst/>
          </a:prstGeom>
          <a:ln w="12700">
            <a:solidFill>
              <a:srgbClr val="7030A0"/>
            </a:solidFill>
            <a:miter/>
          </a:ln>
        </p:spPr>
        <p:txBody>
          <a:bodyPr lIns="45719" rIns="45719" anchor="ctr"/>
          <a:lstStyle/>
          <a:p>
            <a:pPr algn="ctr">
              <a:defRPr>
                <a:solidFill>
                  <a:srgbClr val="FFFFFF"/>
                </a:solidFill>
                <a:latin typeface="+mn-lt"/>
                <a:ea typeface="+mn-ea"/>
                <a:cs typeface="+mn-cs"/>
                <a:sym typeface="Calibri"/>
              </a:defRPr>
            </a:pPr>
          </a:p>
        </p:txBody>
      </p:sp>
      <p:sp>
        <p:nvSpPr>
          <p:cNvPr id="1056" name="Rectangle 25"/>
          <p:cNvSpPr/>
          <p:nvPr/>
        </p:nvSpPr>
        <p:spPr>
          <a:xfrm>
            <a:off x="8631087" y="32947"/>
            <a:ext cx="2259895" cy="1279024"/>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57" name="Rectangle 26"/>
          <p:cNvSpPr/>
          <p:nvPr/>
        </p:nvSpPr>
        <p:spPr>
          <a:xfrm>
            <a:off x="4190774" y="1218230"/>
            <a:ext cx="5789568" cy="1805233"/>
          </a:xfrm>
          <a:prstGeom prst="rect">
            <a:avLst/>
          </a:prstGeom>
          <a:ln w="12700">
            <a:solidFill>
              <a:srgbClr val="7030A0"/>
            </a:solidFill>
            <a:miter/>
          </a:ln>
        </p:spPr>
        <p:txBody>
          <a:bodyPr lIns="45719" rIns="45719" anchor="ctr"/>
          <a:lstStyle/>
          <a:p>
            <a:pPr algn="ctr">
              <a:defRPr>
                <a:solidFill>
                  <a:srgbClr val="FFFFFF"/>
                </a:solidFill>
                <a:latin typeface="+mn-lt"/>
                <a:ea typeface="+mn-ea"/>
                <a:cs typeface="+mn-cs"/>
                <a:sym typeface="Calibri"/>
              </a:defRPr>
            </a:pPr>
          </a:p>
        </p:txBody>
      </p:sp>
      <p:sp>
        <p:nvSpPr>
          <p:cNvPr id="1058" name="Rectangle 15"/>
          <p:cNvSpPr/>
          <p:nvPr/>
        </p:nvSpPr>
        <p:spPr>
          <a:xfrm>
            <a:off x="4192899" y="3966478"/>
            <a:ext cx="5787443" cy="1379659"/>
          </a:xfrm>
          <a:prstGeom prst="rect">
            <a:avLst/>
          </a:prstGeom>
          <a:ln w="12700">
            <a:solidFill>
              <a:srgbClr val="7030A0"/>
            </a:solidFill>
            <a:miter/>
          </a:ln>
        </p:spPr>
        <p:txBody>
          <a:bodyPr lIns="45719" rIns="45719" anchor="ctr"/>
          <a:lstStyle/>
          <a:p>
            <a:pPr algn="ctr">
              <a:defRPr>
                <a:solidFill>
                  <a:srgbClr val="FFFFFF"/>
                </a:solidFill>
                <a:latin typeface="+mn-lt"/>
                <a:ea typeface="+mn-ea"/>
                <a:cs typeface="+mn-cs"/>
                <a:sym typeface="Calibri"/>
              </a:defRPr>
            </a:pP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0"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61" name="Rectangle 13"/>
          <p:cNvSpPr/>
          <p:nvPr/>
        </p:nvSpPr>
        <p:spPr>
          <a:xfrm>
            <a:off x="0" y="0"/>
            <a:ext cx="2013557" cy="6858000"/>
          </a:xfrm>
          <a:prstGeom prst="rect">
            <a:avLst/>
          </a:prstGeom>
          <a:solidFill>
            <a:srgbClr val="7F7F7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62" name="Title 1"/>
          <p:cNvSpPr txBox="1"/>
          <p:nvPr>
            <p:ph type="title"/>
          </p:nvPr>
        </p:nvSpPr>
        <p:spPr>
          <a:xfrm>
            <a:off x="1043153" y="2471126"/>
            <a:ext cx="1946209" cy="1915748"/>
          </a:xfrm>
          <a:prstGeom prst="rect">
            <a:avLst/>
          </a:prstGeom>
          <a:solidFill>
            <a:srgbClr val="262626"/>
          </a:solidFill>
          <a:ln w="174625">
            <a:solidFill>
              <a:srgbClr val="262626"/>
            </a:solidFill>
            <a:round/>
          </a:ln>
        </p:spPr>
        <p:txBody>
          <a:bodyPr/>
          <a:lstStyle>
            <a:lvl1pPr algn="ctr">
              <a:defRPr sz="2600">
                <a:solidFill>
                  <a:srgbClr val="FFFFFF"/>
                </a:solidFill>
              </a:defRPr>
            </a:lvl1pPr>
          </a:lstStyle>
          <a:p>
            <a:pPr/>
            <a:r>
              <a:t>Statement of Cash Flows</a:t>
            </a:r>
          </a:p>
        </p:txBody>
      </p:sp>
      <p:sp>
        <p:nvSpPr>
          <p:cNvPr id="1063" name="Slide Number Placeholder 3"/>
          <p:cNvSpPr txBox="1"/>
          <p:nvPr>
            <p:ph type="sldNum" sz="quarter" idx="4294967295"/>
          </p:nvPr>
        </p:nvSpPr>
        <p:spPr>
          <a:xfrm>
            <a:off x="11611642"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98989"/>
                </a:solidFill>
                <a:latin typeface="+mn-lt"/>
                <a:ea typeface="+mn-ea"/>
                <a:cs typeface="+mn-cs"/>
                <a:sym typeface="Calibri"/>
              </a:defRPr>
            </a:lvl1pPr>
          </a:lstStyle>
          <a:p>
            <a:pPr/>
            <a:fld id="{86CB4B4D-7CA3-9044-876B-883B54F8677D}" type="slidenum"/>
          </a:p>
        </p:txBody>
      </p:sp>
      <p:pic>
        <p:nvPicPr>
          <p:cNvPr id="1064" name="Picture 1" descr="Picture 1"/>
          <p:cNvPicPr>
            <a:picLocks noChangeAspect="1"/>
          </p:cNvPicPr>
          <p:nvPr/>
        </p:nvPicPr>
        <p:blipFill>
          <a:blip r:embed="rId2">
            <a:extLst/>
          </a:blip>
          <a:stretch>
            <a:fillRect/>
          </a:stretch>
        </p:blipFill>
        <p:spPr>
          <a:xfrm>
            <a:off x="4179684" y="9952"/>
            <a:ext cx="6808839" cy="6858001"/>
          </a:xfrm>
          <a:prstGeom prst="rect">
            <a:avLst/>
          </a:prstGeom>
          <a:ln w="12700">
            <a:miter lim="400000"/>
          </a:ln>
        </p:spPr>
      </p:pic>
      <p:sp>
        <p:nvSpPr>
          <p:cNvPr id="1065" name="Rectangle 17"/>
          <p:cNvSpPr/>
          <p:nvPr/>
        </p:nvSpPr>
        <p:spPr>
          <a:xfrm>
            <a:off x="8119050" y="4602986"/>
            <a:ext cx="1009432" cy="254193"/>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66" name="TextBox 2"/>
          <p:cNvSpPr txBox="1"/>
          <p:nvPr/>
        </p:nvSpPr>
        <p:spPr>
          <a:xfrm>
            <a:off x="9170527" y="3695272"/>
            <a:ext cx="194257"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a:t>
            </a:r>
          </a:p>
        </p:txBody>
      </p:sp>
      <p:sp>
        <p:nvSpPr>
          <p:cNvPr id="1067" name="TextBox 18"/>
          <p:cNvSpPr txBox="1"/>
          <p:nvPr/>
        </p:nvSpPr>
        <p:spPr>
          <a:xfrm>
            <a:off x="9129160" y="5030925"/>
            <a:ext cx="194257"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a:t>
            </a:r>
          </a:p>
        </p:txBody>
      </p:sp>
      <p:sp>
        <p:nvSpPr>
          <p:cNvPr id="1068" name="Rectangle 23"/>
          <p:cNvSpPr/>
          <p:nvPr/>
        </p:nvSpPr>
        <p:spPr>
          <a:xfrm>
            <a:off x="4190774" y="3063387"/>
            <a:ext cx="5789568" cy="871775"/>
          </a:xfrm>
          <a:prstGeom prst="rect">
            <a:avLst/>
          </a:prstGeom>
          <a:ln w="12700">
            <a:solidFill>
              <a:srgbClr val="7030A0"/>
            </a:solidFill>
            <a:miter/>
          </a:ln>
        </p:spPr>
        <p:txBody>
          <a:bodyPr lIns="45719" rIns="45719" anchor="ctr"/>
          <a:lstStyle/>
          <a:p>
            <a:pPr algn="ctr">
              <a:defRPr>
                <a:solidFill>
                  <a:srgbClr val="FFFFFF"/>
                </a:solidFill>
                <a:latin typeface="+mn-lt"/>
                <a:ea typeface="+mn-ea"/>
                <a:cs typeface="+mn-cs"/>
                <a:sym typeface="Calibri"/>
              </a:defRPr>
            </a:pPr>
          </a:p>
        </p:txBody>
      </p:sp>
      <p:sp>
        <p:nvSpPr>
          <p:cNvPr id="1069" name="Rectangle 25"/>
          <p:cNvSpPr/>
          <p:nvPr/>
        </p:nvSpPr>
        <p:spPr>
          <a:xfrm>
            <a:off x="8631087" y="32947"/>
            <a:ext cx="2259895" cy="1279024"/>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1070" name="Rectangle 26"/>
          <p:cNvSpPr/>
          <p:nvPr/>
        </p:nvSpPr>
        <p:spPr>
          <a:xfrm>
            <a:off x="4190774" y="1218230"/>
            <a:ext cx="5789568" cy="1805233"/>
          </a:xfrm>
          <a:prstGeom prst="rect">
            <a:avLst/>
          </a:prstGeom>
          <a:ln w="12700">
            <a:solidFill>
              <a:srgbClr val="7030A0"/>
            </a:solidFill>
            <a:miter/>
          </a:ln>
        </p:spPr>
        <p:txBody>
          <a:bodyPr lIns="45719" rIns="45719" anchor="ctr"/>
          <a:lstStyle/>
          <a:p>
            <a:pPr algn="ctr">
              <a:defRPr>
                <a:solidFill>
                  <a:srgbClr val="FFFFFF"/>
                </a:solidFill>
                <a:latin typeface="+mn-lt"/>
                <a:ea typeface="+mn-ea"/>
                <a:cs typeface="+mn-cs"/>
                <a:sym typeface="Calibri"/>
              </a:defRPr>
            </a:pPr>
          </a:p>
        </p:txBody>
      </p:sp>
      <p:sp>
        <p:nvSpPr>
          <p:cNvPr id="1071" name="Rectangle 14"/>
          <p:cNvSpPr/>
          <p:nvPr/>
        </p:nvSpPr>
        <p:spPr>
          <a:xfrm>
            <a:off x="4192899" y="3966478"/>
            <a:ext cx="5787443" cy="1379659"/>
          </a:xfrm>
          <a:prstGeom prst="rect">
            <a:avLst/>
          </a:prstGeom>
          <a:ln w="12700">
            <a:solidFill>
              <a:srgbClr val="7030A0"/>
            </a:solidFill>
            <a:miter/>
          </a:ln>
        </p:spPr>
        <p:txBody>
          <a:bodyPr lIns="45719" rIns="45719" anchor="ctr"/>
          <a:lstStyle/>
          <a:p>
            <a:pPr algn="ctr">
              <a:defRPr>
                <a:solidFill>
                  <a:srgbClr val="FFFFFF"/>
                </a:solidFill>
                <a:latin typeface="+mn-lt"/>
                <a:ea typeface="+mn-ea"/>
                <a:cs typeface="+mn-cs"/>
                <a:sym typeface="Calibri"/>
              </a:defRPr>
            </a:pP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3" name="Title 1"/>
          <p:cNvSpPr txBox="1"/>
          <p:nvPr>
            <p:ph type="title"/>
          </p:nvPr>
        </p:nvSpPr>
        <p:spPr>
          <a:xfrm>
            <a:off x="581192" y="702155"/>
            <a:ext cx="11029616" cy="1188721"/>
          </a:xfrm>
          <a:prstGeom prst="rect">
            <a:avLst/>
          </a:prstGeom>
        </p:spPr>
        <p:txBody>
          <a:bodyPr/>
          <a:lstStyle>
            <a:lvl1pPr>
              <a:defRPr>
                <a:latin typeface="+mj-lt"/>
                <a:ea typeface="+mj-ea"/>
                <a:cs typeface="+mj-cs"/>
                <a:sym typeface="Helvetica"/>
              </a:defRPr>
            </a:lvl1pPr>
          </a:lstStyle>
          <a:p>
            <a:pPr/>
            <a:r>
              <a:t>Summary</a:t>
            </a:r>
          </a:p>
        </p:txBody>
      </p:sp>
      <p:sp>
        <p:nvSpPr>
          <p:cNvPr id="1074" name="Content Placeholder 2"/>
          <p:cNvSpPr txBox="1"/>
          <p:nvPr>
            <p:ph type="body" sz="quarter" idx="1"/>
          </p:nvPr>
        </p:nvSpPr>
        <p:spPr>
          <a:xfrm>
            <a:off x="581193" y="2612133"/>
            <a:ext cx="5283899" cy="1747430"/>
          </a:xfrm>
          <a:prstGeom prst="rect">
            <a:avLst/>
          </a:prstGeom>
          <a:ln w="9525">
            <a:solidFill>
              <a:srgbClr val="002060"/>
            </a:solidFill>
            <a:round/>
          </a:ln>
        </p:spPr>
        <p:txBody>
          <a:bodyPr/>
          <a:lstStyle/>
          <a:p>
            <a:pPr/>
            <a:r>
              <a:t>GAAP</a:t>
            </a:r>
          </a:p>
          <a:p>
            <a:pPr/>
            <a:r>
              <a:t>Accounting records</a:t>
            </a:r>
          </a:p>
          <a:p>
            <a:pPr/>
            <a:r>
              <a:t>Five classes of accounts </a:t>
            </a:r>
          </a:p>
        </p:txBody>
      </p:sp>
      <p:sp>
        <p:nvSpPr>
          <p:cNvPr id="1075"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078" name="Content Placeholder 2"/>
          <p:cNvGrpSpPr/>
          <p:nvPr/>
        </p:nvGrpSpPr>
        <p:grpSpPr>
          <a:xfrm>
            <a:off x="6326911" y="2630605"/>
            <a:ext cx="5671126" cy="1747432"/>
            <a:chOff x="0" y="0"/>
            <a:chExt cx="5671125" cy="1747430"/>
          </a:xfrm>
        </p:grpSpPr>
        <p:sp>
          <p:nvSpPr>
            <p:cNvPr id="1076" name="Rectangle"/>
            <p:cNvSpPr/>
            <p:nvPr/>
          </p:nvSpPr>
          <p:spPr>
            <a:xfrm>
              <a:off x="-1" y="0"/>
              <a:ext cx="5671127" cy="1747431"/>
            </a:xfrm>
            <a:prstGeom prst="rect">
              <a:avLst/>
            </a:prstGeom>
            <a:noFill/>
            <a:ln w="9525" cap="flat">
              <a:solidFill>
                <a:srgbClr val="002060"/>
              </a:solidFill>
              <a:prstDash val="solid"/>
              <a:round/>
            </a:ln>
            <a:effectLst/>
          </p:spPr>
          <p:txBody>
            <a:bodyPr wrap="square" lIns="45719" tIns="45719" rIns="45719" bIns="45719" numCol="1" anchor="t">
              <a:noAutofit/>
            </a:bodyPr>
            <a:lstStyle/>
            <a:p>
              <a:pPr defTabSz="457200">
                <a:spcBef>
                  <a:spcPts val="600"/>
                </a:spcBef>
                <a:defRPr sz="2800">
                  <a:solidFill>
                    <a:srgbClr val="404040"/>
                  </a:solidFill>
                  <a:latin typeface="+mj-lt"/>
                  <a:ea typeface="+mj-ea"/>
                  <a:cs typeface="+mj-cs"/>
                  <a:sym typeface="Helvetica"/>
                </a:defRPr>
              </a:pPr>
            </a:p>
          </p:txBody>
        </p:sp>
        <p:sp>
          <p:nvSpPr>
            <p:cNvPr id="1077" name="Accounting equation…"/>
            <p:cNvSpPr txBox="1"/>
            <p:nvPr/>
          </p:nvSpPr>
          <p:spPr>
            <a:xfrm>
              <a:off x="50482" y="4762"/>
              <a:ext cx="5570161" cy="153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marL="305999" indent="-305999" defTabSz="457200">
                <a:spcBef>
                  <a:spcPts val="600"/>
                </a:spcBef>
                <a:buClr>
                  <a:schemeClr val="accent1"/>
                </a:buClr>
                <a:buSzPct val="92000"/>
                <a:buChar char="◼"/>
                <a:defRPr sz="2800">
                  <a:solidFill>
                    <a:srgbClr val="404040"/>
                  </a:solidFill>
                  <a:latin typeface="+mj-lt"/>
                  <a:ea typeface="+mj-ea"/>
                  <a:cs typeface="+mj-cs"/>
                  <a:sym typeface="Helvetica"/>
                </a:defRPr>
              </a:pPr>
              <a:r>
                <a:t>Accounting equation</a:t>
              </a:r>
            </a:p>
            <a:p>
              <a:pPr marL="305999" indent="-305999" defTabSz="457200">
                <a:spcBef>
                  <a:spcPts val="600"/>
                </a:spcBef>
                <a:buClr>
                  <a:schemeClr val="accent1"/>
                </a:buClr>
                <a:buSzPct val="92000"/>
                <a:buChar char="◼"/>
                <a:defRPr sz="2800">
                  <a:solidFill>
                    <a:srgbClr val="404040"/>
                  </a:solidFill>
                  <a:latin typeface="+mj-lt"/>
                  <a:ea typeface="+mj-ea"/>
                  <a:cs typeface="+mj-cs"/>
                  <a:sym typeface="Helvetica"/>
                </a:defRPr>
              </a:pPr>
              <a:r>
                <a:t>Normal balance of each account</a:t>
              </a:r>
            </a:p>
            <a:p>
              <a:pPr marL="305999" indent="-305999" defTabSz="457200">
                <a:spcBef>
                  <a:spcPts val="600"/>
                </a:spcBef>
                <a:buClr>
                  <a:schemeClr val="accent1"/>
                </a:buClr>
                <a:buSzPct val="92000"/>
                <a:buChar char="◼"/>
                <a:defRPr sz="2800">
                  <a:solidFill>
                    <a:srgbClr val="404040"/>
                  </a:solidFill>
                  <a:latin typeface="+mj-lt"/>
                  <a:ea typeface="+mj-ea"/>
                  <a:cs typeface="+mj-cs"/>
                  <a:sym typeface="Helvetica"/>
                </a:defRPr>
              </a:pPr>
              <a:r>
                <a:t>Four financial statements</a:t>
              </a:r>
            </a:p>
          </p:txBody>
        </p:sp>
      </p:gr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0" name="Rectangle 8"/>
          <p:cNvSpPr/>
          <p:nvPr/>
        </p:nvSpPr>
        <p:spPr>
          <a:xfrm>
            <a:off x="-1" y="1"/>
            <a:ext cx="12192001" cy="6858001"/>
          </a:xfrm>
          <a:prstGeom prst="rect">
            <a:avLst/>
          </a:prstGeom>
          <a:solidFill>
            <a:srgbClr val="000000"/>
          </a:solidFill>
          <a:ln w="12700">
            <a:miter lim="400000"/>
          </a:ln>
        </p:spPr>
        <p:txBody>
          <a:bodyPr lIns="45719" rIns="45719" anchor="ctr"/>
          <a:lstStyle/>
          <a:p>
            <a:pPr algn="ctr">
              <a:defRPr>
                <a:solidFill>
                  <a:srgbClr val="FFFFFF"/>
                </a:solidFill>
              </a:defRPr>
            </a:pPr>
          </a:p>
        </p:txBody>
      </p:sp>
      <p:pic>
        <p:nvPicPr>
          <p:cNvPr id="1081" name="Picture 3" descr="Picture 3"/>
          <p:cNvPicPr>
            <a:picLocks noChangeAspect="1"/>
          </p:cNvPicPr>
          <p:nvPr/>
        </p:nvPicPr>
        <p:blipFill>
          <a:blip r:embed="rId2">
            <a:extLst/>
          </a:blip>
          <a:srcRect l="0" t="3986" r="0" b="11743"/>
          <a:stretch>
            <a:fillRect/>
          </a:stretch>
        </p:blipFill>
        <p:spPr>
          <a:xfrm>
            <a:off x="0" y="12"/>
            <a:ext cx="12191980" cy="6857989"/>
          </a:xfrm>
          <a:prstGeom prst="rect">
            <a:avLst/>
          </a:prstGeom>
          <a:ln w="12700">
            <a:miter lim="400000"/>
          </a:ln>
        </p:spPr>
      </p:pic>
      <p:sp>
        <p:nvSpPr>
          <p:cNvPr id="1082" name="Rectangle 10"/>
          <p:cNvSpPr/>
          <p:nvPr/>
        </p:nvSpPr>
        <p:spPr>
          <a:xfrm>
            <a:off x="514058" y="457200"/>
            <a:ext cx="5010913" cy="91441"/>
          </a:xfrm>
          <a:prstGeom prst="rect">
            <a:avLst/>
          </a:prstGeom>
          <a:solidFill>
            <a:srgbClr val="465359"/>
          </a:solidFill>
          <a:ln w="12700">
            <a:miter lim="400000"/>
          </a:ln>
        </p:spPr>
        <p:txBody>
          <a:bodyPr lIns="45719" rIns="45719"/>
          <a:lstStyle/>
          <a:p>
            <a:pPr>
              <a:defRPr>
                <a:solidFill>
                  <a:srgbClr val="FFFFFF"/>
                </a:solidFill>
              </a:defRPr>
            </a:pPr>
          </a:p>
        </p:txBody>
      </p:sp>
      <p:sp>
        <p:nvSpPr>
          <p:cNvPr id="1083" name="Rectangle 12"/>
          <p:cNvSpPr/>
          <p:nvPr/>
        </p:nvSpPr>
        <p:spPr>
          <a:xfrm>
            <a:off x="515583" y="601197"/>
            <a:ext cx="5009389" cy="5789368"/>
          </a:xfrm>
          <a:prstGeom prst="rect">
            <a:avLst/>
          </a:prstGeom>
          <a:solidFill>
            <a:srgbClr val="465359"/>
          </a:solidFill>
          <a:ln w="12700">
            <a:miter lim="400000"/>
          </a:ln>
        </p:spPr>
        <p:txBody>
          <a:bodyPr lIns="45719" rIns="45719"/>
          <a:lstStyle/>
          <a:p>
            <a:pPr>
              <a:defRPr>
                <a:solidFill>
                  <a:srgbClr val="FFFFFF"/>
                </a:solidFill>
              </a:defRPr>
            </a:pPr>
          </a:p>
        </p:txBody>
      </p:sp>
      <p:sp>
        <p:nvSpPr>
          <p:cNvPr id="1084" name="Title 1"/>
          <p:cNvSpPr txBox="1"/>
          <p:nvPr>
            <p:ph type="title"/>
          </p:nvPr>
        </p:nvSpPr>
        <p:spPr>
          <a:xfrm>
            <a:off x="837126" y="1419225"/>
            <a:ext cx="4320228" cy="2395117"/>
          </a:xfrm>
          <a:prstGeom prst="rect">
            <a:avLst/>
          </a:prstGeom>
        </p:spPr>
        <p:txBody>
          <a:bodyPr/>
          <a:lstStyle/>
          <a:p>
            <a:pPr>
              <a:defRPr sz="4000">
                <a:latin typeface="+mj-lt"/>
                <a:ea typeface="+mj-ea"/>
                <a:cs typeface="+mj-cs"/>
                <a:sym typeface="Helvetica"/>
              </a:defRPr>
            </a:pPr>
            <a:r>
              <a:t>INFO 7225 </a:t>
            </a:r>
            <a:br/>
            <a:r>
              <a:rPr cap="none" sz="3200"/>
              <a:t>Module </a:t>
            </a:r>
            <a:r>
              <a:rPr sz="3200"/>
              <a:t>1</a:t>
            </a:r>
          </a:p>
        </p:txBody>
      </p:sp>
      <p:sp>
        <p:nvSpPr>
          <p:cNvPr id="1085" name="Subtitle 2"/>
          <p:cNvSpPr txBox="1"/>
          <p:nvPr>
            <p:ph type="body" sz="quarter" idx="1"/>
          </p:nvPr>
        </p:nvSpPr>
        <p:spPr>
          <a:xfrm>
            <a:off x="837124" y="3824577"/>
            <a:ext cx="4687847" cy="1323440"/>
          </a:xfrm>
          <a:prstGeom prst="rect">
            <a:avLst/>
          </a:prstGeom>
        </p:spPr>
        <p:txBody>
          <a:bodyPr/>
          <a:lstStyle/>
          <a:p>
            <a:pPr>
              <a:defRPr b="1" cap="none">
                <a:solidFill>
                  <a:srgbClr val="FFFFFF">
                    <a:alpha val="75000"/>
                  </a:srgbClr>
                </a:solidFill>
                <a:latin typeface="+mj-lt"/>
                <a:ea typeface="+mj-ea"/>
                <a:cs typeface="+mj-cs"/>
                <a:sym typeface="Helvetica"/>
              </a:defRPr>
            </a:pPr>
            <a:r>
              <a:t>4. Analyzing &amp; Recording Transactions</a:t>
            </a:r>
          </a:p>
          <a:p>
            <a:pPr>
              <a:spcBef>
                <a:spcPts val="300"/>
              </a:spcBef>
              <a:defRPr cap="none" sz="1800">
                <a:solidFill>
                  <a:srgbClr val="FFFFFF">
                    <a:alpha val="75000"/>
                  </a:srgbClr>
                </a:solidFill>
                <a:latin typeface="+mj-lt"/>
                <a:ea typeface="+mj-ea"/>
                <a:cs typeface="+mj-cs"/>
                <a:sym typeface="Helvetica"/>
              </a:defRPr>
            </a:pPr>
            <a:r>
              <a:t>Professor Shiaoming Shi</a:t>
            </a:r>
          </a:p>
          <a:p>
            <a:pPr>
              <a:spcBef>
                <a:spcPts val="300"/>
              </a:spcBef>
              <a:defRPr cap="none" sz="1800">
                <a:solidFill>
                  <a:srgbClr val="FFFFFF">
                    <a:alpha val="75000"/>
                  </a:srgbClr>
                </a:solidFill>
                <a:latin typeface="+mj-lt"/>
                <a:ea typeface="+mj-ea"/>
                <a:cs typeface="+mj-cs"/>
                <a:sym typeface="Helvetica"/>
              </a:defRPr>
            </a:pPr>
            <a:r>
              <a:t>College of Engineering</a:t>
            </a:r>
          </a:p>
          <a:p>
            <a:pPr>
              <a:spcBef>
                <a:spcPts val="300"/>
              </a:spcBef>
              <a:defRPr cap="none" sz="1800">
                <a:solidFill>
                  <a:srgbClr val="FFFFFF">
                    <a:alpha val="75000"/>
                  </a:srgbClr>
                </a:solidFill>
                <a:latin typeface="+mj-lt"/>
                <a:ea typeface="+mj-ea"/>
                <a:cs typeface="+mj-cs"/>
                <a:sym typeface="Helvetica"/>
              </a:defRPr>
            </a:pPr>
            <a:r>
              <a:t>Northeastern University</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7" name="Content Placeholder 2"/>
          <p:cNvSpPr txBox="1"/>
          <p:nvPr>
            <p:ph type="body" sz="quarter" idx="1"/>
          </p:nvPr>
        </p:nvSpPr>
        <p:spPr>
          <a:xfrm>
            <a:off x="2072751" y="2521058"/>
            <a:ext cx="8046496" cy="1815883"/>
          </a:xfrm>
          <a:prstGeom prst="rect">
            <a:avLst/>
          </a:prstGeom>
        </p:spPr>
        <p:txBody>
          <a:bodyPr anchor="ctr"/>
          <a:lstStyle>
            <a:lvl1pPr marL="0" indent="0" algn="ctr">
              <a:buSzTx/>
              <a:buFont typeface="Wingdings 2"/>
              <a:buNone/>
              <a:defRPr b="1"/>
            </a:lvl1pPr>
          </a:lstStyle>
          <a:p>
            <a:pPr/>
            <a:r>
              <a:t>A practice quiz will be available from the Canvas “Quizzes”. Please complete it on time to get accustomed to the Canvas Quiz format. It will not be counted towards the final grade.</a:t>
            </a:r>
          </a:p>
        </p:txBody>
      </p:sp>
      <p:sp>
        <p:nvSpPr>
          <p:cNvPr id="1088"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0" name="Content Placeholder 2"/>
          <p:cNvSpPr txBox="1"/>
          <p:nvPr>
            <p:ph type="body" idx="1"/>
          </p:nvPr>
        </p:nvSpPr>
        <p:spPr>
          <a:xfrm>
            <a:off x="581191" y="2497872"/>
            <a:ext cx="11029617" cy="3477478"/>
          </a:xfrm>
          <a:prstGeom prst="rect">
            <a:avLst/>
          </a:prstGeom>
        </p:spPr>
        <p:txBody>
          <a:bodyPr/>
          <a:lstStyle/>
          <a:p>
            <a:pPr marL="0" indent="0" algn="ctr">
              <a:spcBef>
                <a:spcPts val="1000"/>
              </a:spcBef>
              <a:buSzTx/>
              <a:buFont typeface="Wingdings 2"/>
              <a:buNone/>
              <a:defRPr b="1" sz="4400"/>
            </a:pPr>
            <a:r>
              <a:t>Analyzing and Recording</a:t>
            </a:r>
          </a:p>
          <a:p>
            <a:pPr marL="0" indent="0" algn="ctr">
              <a:spcBef>
                <a:spcPts val="1000"/>
              </a:spcBef>
              <a:buSzTx/>
              <a:buFont typeface="Wingdings 2"/>
              <a:buNone/>
              <a:defRPr b="1" sz="4400"/>
            </a:pPr>
            <a:r>
              <a:t>Business Transactions</a:t>
            </a:r>
          </a:p>
        </p:txBody>
      </p:sp>
      <p:sp>
        <p:nvSpPr>
          <p:cNvPr id="1091"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3" name="Title 1"/>
          <p:cNvSpPr txBox="1"/>
          <p:nvPr>
            <p:ph type="title"/>
          </p:nvPr>
        </p:nvSpPr>
        <p:spPr>
          <a:xfrm>
            <a:off x="581192" y="702155"/>
            <a:ext cx="11029616" cy="1188721"/>
          </a:xfrm>
          <a:prstGeom prst="rect">
            <a:avLst/>
          </a:prstGeom>
        </p:spPr>
        <p:txBody>
          <a:bodyPr/>
          <a:lstStyle>
            <a:lvl1pPr>
              <a:defRPr b="1">
                <a:latin typeface="+mj-lt"/>
                <a:ea typeface="+mj-ea"/>
                <a:cs typeface="+mj-cs"/>
                <a:sym typeface="Helvetica"/>
              </a:defRPr>
            </a:lvl1pPr>
          </a:lstStyle>
          <a:p>
            <a:pPr/>
            <a:r>
              <a:t>Learning objectives</a:t>
            </a:r>
          </a:p>
        </p:txBody>
      </p:sp>
      <p:sp>
        <p:nvSpPr>
          <p:cNvPr id="1094" name="Content Placeholder 2"/>
          <p:cNvSpPr txBox="1"/>
          <p:nvPr>
            <p:ph type="body" idx="1"/>
          </p:nvPr>
        </p:nvSpPr>
        <p:spPr>
          <a:xfrm>
            <a:off x="581191" y="1890876"/>
            <a:ext cx="11029617" cy="4084474"/>
          </a:xfrm>
          <a:prstGeom prst="rect">
            <a:avLst/>
          </a:prstGeom>
        </p:spPr>
        <p:txBody>
          <a:bodyPr/>
          <a:lstStyle/>
          <a:p>
            <a:pPr marL="0" indent="0">
              <a:buSzTx/>
              <a:buFont typeface="Wingdings 2"/>
              <a:buNone/>
              <a:defRPr b="1" sz="2400"/>
            </a:pPr>
            <a:r>
              <a:t>After completing this class, you should be able to</a:t>
            </a:r>
          </a:p>
          <a:p>
            <a:pPr marL="574675" indent="-280988">
              <a:buFont typeface="Arial"/>
              <a:buChar char="•"/>
              <a:defRPr sz="2400"/>
            </a:pPr>
            <a:r>
              <a:t>Analyze transactions using the accounting equation;</a:t>
            </a:r>
          </a:p>
          <a:p>
            <a:pPr marL="574675" indent="-280988">
              <a:buFont typeface="Arial"/>
              <a:buChar char="•"/>
              <a:defRPr sz="2400"/>
            </a:pPr>
            <a:r>
              <a:t>Record transactions in a general journal using the double-entry system;</a:t>
            </a:r>
          </a:p>
          <a:p>
            <a:pPr marL="574675" indent="-280988">
              <a:buFont typeface="Arial"/>
              <a:buChar char="•"/>
              <a:defRPr sz="2400"/>
            </a:pPr>
            <a:r>
              <a:t>Post journal information in a general ledger;</a:t>
            </a:r>
          </a:p>
          <a:p>
            <a:pPr marL="574675" indent="-280988">
              <a:buFont typeface="Arial"/>
              <a:buChar char="•"/>
              <a:defRPr sz="2400"/>
            </a:pPr>
            <a:r>
              <a:t>Prepare an unadjusted trial balance.</a:t>
            </a:r>
          </a:p>
        </p:txBody>
      </p:sp>
      <p:sp>
        <p:nvSpPr>
          <p:cNvPr id="1095"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Slide Number Placeholder 3"/>
          <p:cNvSpPr txBox="1"/>
          <p:nvPr>
            <p:ph type="sldNum" sz="quarter" idx="2"/>
          </p:nvPr>
        </p:nvSpPr>
        <p:spPr>
          <a:xfrm>
            <a:off x="11421912" y="6471856"/>
            <a:ext cx="188898"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6" name="TextBox 4"/>
          <p:cNvSpPr txBox="1"/>
          <p:nvPr/>
        </p:nvSpPr>
        <p:spPr>
          <a:xfrm>
            <a:off x="492960" y="685703"/>
            <a:ext cx="11206079" cy="421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200">
                <a:latin typeface="+mj-lt"/>
                <a:ea typeface="+mj-ea"/>
                <a:cs typeface="+mj-cs"/>
                <a:sym typeface="Helvetica"/>
              </a:defRPr>
            </a:lvl1pPr>
          </a:lstStyle>
          <a:p>
            <a:pPr/>
            <a:r>
              <a:t>ORGANIZATION STRUCTURE FOR ACCOUNTING AND FINANCE ACTIVITY</a:t>
            </a:r>
          </a:p>
        </p:txBody>
      </p:sp>
      <p:pic>
        <p:nvPicPr>
          <p:cNvPr id="517" name="Picture 1" descr="Picture 1"/>
          <p:cNvPicPr>
            <a:picLocks noChangeAspect="1"/>
          </p:cNvPicPr>
          <p:nvPr/>
        </p:nvPicPr>
        <p:blipFill>
          <a:blip r:embed="rId2">
            <a:extLst/>
          </a:blip>
          <a:stretch>
            <a:fillRect/>
          </a:stretch>
        </p:blipFill>
        <p:spPr>
          <a:xfrm>
            <a:off x="509953" y="1147368"/>
            <a:ext cx="11234806" cy="5366945"/>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7" name="Title 1"/>
          <p:cNvSpPr txBox="1"/>
          <p:nvPr>
            <p:ph type="title"/>
          </p:nvPr>
        </p:nvSpPr>
        <p:spPr>
          <a:xfrm>
            <a:off x="581192" y="702155"/>
            <a:ext cx="11029616" cy="1188721"/>
          </a:xfrm>
          <a:prstGeom prst="rect">
            <a:avLst/>
          </a:prstGeom>
        </p:spPr>
        <p:txBody>
          <a:bodyPr/>
          <a:lstStyle>
            <a:lvl1pPr>
              <a:defRPr b="1" sz="3200">
                <a:latin typeface="+mj-lt"/>
                <a:ea typeface="+mj-ea"/>
                <a:cs typeface="+mj-cs"/>
                <a:sym typeface="Helvetica"/>
              </a:defRPr>
            </a:lvl1pPr>
          </a:lstStyle>
          <a:p>
            <a:pPr/>
            <a:r>
              <a:t>The accounting equation</a:t>
            </a:r>
          </a:p>
        </p:txBody>
      </p:sp>
      <p:sp>
        <p:nvSpPr>
          <p:cNvPr id="1098" name="Slide Number Placeholder 4"/>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99" name="Picture 8" descr="Picture 8"/>
          <p:cNvPicPr>
            <a:picLocks noChangeAspect="1"/>
          </p:cNvPicPr>
          <p:nvPr/>
        </p:nvPicPr>
        <p:blipFill>
          <a:blip r:embed="rId2">
            <a:extLst/>
          </a:blip>
          <a:stretch>
            <a:fillRect/>
          </a:stretch>
        </p:blipFill>
        <p:spPr>
          <a:xfrm>
            <a:off x="1792968" y="2457815"/>
            <a:ext cx="8606064" cy="1346201"/>
          </a:xfrm>
          <a:prstGeom prst="rect">
            <a:avLst/>
          </a:prstGeom>
          <a:ln w="12700">
            <a:miter lim="400000"/>
          </a:ln>
        </p:spPr>
      </p:pic>
      <p:grpSp>
        <p:nvGrpSpPr>
          <p:cNvPr id="1102" name="Group 2"/>
          <p:cNvGrpSpPr/>
          <p:nvPr/>
        </p:nvGrpSpPr>
        <p:grpSpPr>
          <a:xfrm>
            <a:off x="271861" y="4113648"/>
            <a:ext cx="11648277" cy="1247403"/>
            <a:chOff x="0" y="0"/>
            <a:chExt cx="11648275" cy="1247401"/>
          </a:xfrm>
        </p:grpSpPr>
        <p:pic>
          <p:nvPicPr>
            <p:cNvPr id="1100" name="Picture 9" descr="Picture 9"/>
            <p:cNvPicPr>
              <a:picLocks noChangeAspect="1"/>
            </p:cNvPicPr>
            <p:nvPr/>
          </p:nvPicPr>
          <p:blipFill>
            <a:blip r:embed="rId3">
              <a:extLst/>
            </a:blip>
            <a:stretch>
              <a:fillRect/>
            </a:stretch>
          </p:blipFill>
          <p:spPr>
            <a:xfrm>
              <a:off x="0" y="0"/>
              <a:ext cx="11648276" cy="1247402"/>
            </a:xfrm>
            <a:prstGeom prst="rect">
              <a:avLst/>
            </a:prstGeom>
            <a:ln w="12700" cap="flat">
              <a:noFill/>
              <a:miter lim="400000"/>
            </a:ln>
            <a:effectLst/>
          </p:spPr>
        </p:pic>
        <p:sp>
          <p:nvSpPr>
            <p:cNvPr id="1101" name="Rectangle 6"/>
            <p:cNvSpPr/>
            <p:nvPr/>
          </p:nvSpPr>
          <p:spPr>
            <a:xfrm>
              <a:off x="113148" y="0"/>
              <a:ext cx="11535128" cy="398193"/>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02" grpId="1"/>
    </p:bldLst>
  </p:timing>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4" name="Title 1"/>
          <p:cNvSpPr txBox="1"/>
          <p:nvPr>
            <p:ph type="title"/>
          </p:nvPr>
        </p:nvSpPr>
        <p:spPr>
          <a:xfrm>
            <a:off x="581192" y="537563"/>
            <a:ext cx="11029616" cy="1188721"/>
          </a:xfrm>
          <a:prstGeom prst="rect">
            <a:avLst/>
          </a:prstGeom>
        </p:spPr>
        <p:txBody>
          <a:bodyPr/>
          <a:lstStyle>
            <a:lvl1pPr>
              <a:defRPr b="1" sz="3200">
                <a:latin typeface="+mj-lt"/>
                <a:ea typeface="+mj-ea"/>
                <a:cs typeface="+mj-cs"/>
                <a:sym typeface="Helvetica"/>
              </a:defRPr>
            </a:lvl1pPr>
          </a:lstStyle>
          <a:p>
            <a:pPr/>
            <a:r>
              <a:t>Normal balance of major accounts</a:t>
            </a:r>
          </a:p>
        </p:txBody>
      </p:sp>
      <p:sp>
        <p:nvSpPr>
          <p:cNvPr id="1105" name="Slide Number Placeholder 4"/>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108" name="Group 10"/>
          <p:cNvGrpSpPr/>
          <p:nvPr/>
        </p:nvGrpSpPr>
        <p:grpSpPr>
          <a:xfrm>
            <a:off x="403529" y="3429000"/>
            <a:ext cx="1870270" cy="1005840"/>
            <a:chOff x="0" y="0"/>
            <a:chExt cx="1870269" cy="1005839"/>
          </a:xfrm>
        </p:grpSpPr>
        <p:sp>
          <p:nvSpPr>
            <p:cNvPr id="1106" name="Straight Connector 6"/>
            <p:cNvSpPr/>
            <p:nvPr/>
          </p:nvSpPr>
          <p:spPr>
            <a:xfrm>
              <a:off x="0" y="0"/>
              <a:ext cx="1870270" cy="1"/>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sp>
          <p:nvSpPr>
            <p:cNvPr id="1107" name="Straight Connector 7"/>
            <p:cNvSpPr/>
            <p:nvPr/>
          </p:nvSpPr>
          <p:spPr>
            <a:xfrm flipV="1">
              <a:off x="935134" y="0"/>
              <a:ext cx="1" cy="1005840"/>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grpSp>
      <p:grpSp>
        <p:nvGrpSpPr>
          <p:cNvPr id="1111" name="Group 14"/>
          <p:cNvGrpSpPr/>
          <p:nvPr/>
        </p:nvGrpSpPr>
        <p:grpSpPr>
          <a:xfrm>
            <a:off x="2785560" y="3429000"/>
            <a:ext cx="1870270" cy="1005840"/>
            <a:chOff x="0" y="0"/>
            <a:chExt cx="1870269" cy="1005839"/>
          </a:xfrm>
        </p:grpSpPr>
        <p:sp>
          <p:nvSpPr>
            <p:cNvPr id="1109" name="Straight Connector 15"/>
            <p:cNvSpPr/>
            <p:nvPr/>
          </p:nvSpPr>
          <p:spPr>
            <a:xfrm>
              <a:off x="0" y="0"/>
              <a:ext cx="1870270" cy="1"/>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sp>
          <p:nvSpPr>
            <p:cNvPr id="1110" name="Straight Connector 16"/>
            <p:cNvSpPr/>
            <p:nvPr/>
          </p:nvSpPr>
          <p:spPr>
            <a:xfrm flipV="1">
              <a:off x="935134" y="0"/>
              <a:ext cx="1" cy="1005840"/>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grpSp>
      <p:grpSp>
        <p:nvGrpSpPr>
          <p:cNvPr id="1114" name="Group 17"/>
          <p:cNvGrpSpPr/>
          <p:nvPr/>
        </p:nvGrpSpPr>
        <p:grpSpPr>
          <a:xfrm>
            <a:off x="5287662" y="3429000"/>
            <a:ext cx="1870271" cy="1005840"/>
            <a:chOff x="0" y="0"/>
            <a:chExt cx="1870269" cy="1005839"/>
          </a:xfrm>
        </p:grpSpPr>
        <p:sp>
          <p:nvSpPr>
            <p:cNvPr id="1112" name="Straight Connector 18"/>
            <p:cNvSpPr/>
            <p:nvPr/>
          </p:nvSpPr>
          <p:spPr>
            <a:xfrm>
              <a:off x="0" y="0"/>
              <a:ext cx="1870270" cy="1"/>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sp>
          <p:nvSpPr>
            <p:cNvPr id="1113" name="Straight Connector 19"/>
            <p:cNvSpPr/>
            <p:nvPr/>
          </p:nvSpPr>
          <p:spPr>
            <a:xfrm flipV="1">
              <a:off x="935134" y="0"/>
              <a:ext cx="1" cy="1005840"/>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grpSp>
      <p:grpSp>
        <p:nvGrpSpPr>
          <p:cNvPr id="1117" name="Group 20"/>
          <p:cNvGrpSpPr/>
          <p:nvPr/>
        </p:nvGrpSpPr>
        <p:grpSpPr>
          <a:xfrm>
            <a:off x="7632658" y="3429000"/>
            <a:ext cx="1870271" cy="1005840"/>
            <a:chOff x="0" y="0"/>
            <a:chExt cx="1870269" cy="1005839"/>
          </a:xfrm>
        </p:grpSpPr>
        <p:sp>
          <p:nvSpPr>
            <p:cNvPr id="1115" name="Straight Connector 21"/>
            <p:cNvSpPr/>
            <p:nvPr/>
          </p:nvSpPr>
          <p:spPr>
            <a:xfrm>
              <a:off x="0" y="0"/>
              <a:ext cx="1870270" cy="1"/>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sp>
          <p:nvSpPr>
            <p:cNvPr id="1116" name="Straight Connector 22"/>
            <p:cNvSpPr/>
            <p:nvPr/>
          </p:nvSpPr>
          <p:spPr>
            <a:xfrm flipV="1">
              <a:off x="935134" y="0"/>
              <a:ext cx="1" cy="1005840"/>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grpSp>
      <p:grpSp>
        <p:nvGrpSpPr>
          <p:cNvPr id="1120" name="Group 23"/>
          <p:cNvGrpSpPr/>
          <p:nvPr/>
        </p:nvGrpSpPr>
        <p:grpSpPr>
          <a:xfrm>
            <a:off x="9918200" y="3429000"/>
            <a:ext cx="1870271" cy="1005840"/>
            <a:chOff x="0" y="0"/>
            <a:chExt cx="1870269" cy="1005839"/>
          </a:xfrm>
        </p:grpSpPr>
        <p:sp>
          <p:nvSpPr>
            <p:cNvPr id="1118" name="Straight Connector 24"/>
            <p:cNvSpPr/>
            <p:nvPr/>
          </p:nvSpPr>
          <p:spPr>
            <a:xfrm>
              <a:off x="0" y="0"/>
              <a:ext cx="1870270" cy="1"/>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sp>
          <p:nvSpPr>
            <p:cNvPr id="1119" name="Straight Connector 25"/>
            <p:cNvSpPr/>
            <p:nvPr/>
          </p:nvSpPr>
          <p:spPr>
            <a:xfrm flipV="1">
              <a:off x="935134" y="0"/>
              <a:ext cx="1" cy="1005840"/>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grpSp>
      <p:sp>
        <p:nvSpPr>
          <p:cNvPr id="1121" name="Straight Connector 3"/>
          <p:cNvSpPr/>
          <p:nvPr/>
        </p:nvSpPr>
        <p:spPr>
          <a:xfrm flipH="1">
            <a:off x="7419372" y="1643604"/>
            <a:ext cx="1" cy="4965541"/>
          </a:xfrm>
          <a:prstGeom prst="line">
            <a:avLst/>
          </a:prstGeom>
          <a:ln w="12700">
            <a:solidFill>
              <a:srgbClr val="873EB7"/>
            </a:solidFill>
            <a:custDash>
              <a:ds d="300000" sp="400000"/>
            </a:custDash>
          </a:ln>
        </p:spPr>
        <p:txBody>
          <a:bodyPr lIns="45719" rIns="45719"/>
          <a:lstStyle/>
          <a:p>
            <a:pP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3" name="Title 1"/>
          <p:cNvSpPr txBox="1"/>
          <p:nvPr>
            <p:ph type="title"/>
          </p:nvPr>
        </p:nvSpPr>
        <p:spPr>
          <a:xfrm>
            <a:off x="581192" y="773405"/>
            <a:ext cx="11029616" cy="1188721"/>
          </a:xfrm>
          <a:prstGeom prst="rect">
            <a:avLst/>
          </a:prstGeom>
        </p:spPr>
        <p:txBody>
          <a:bodyPr anchor="t"/>
          <a:lstStyle/>
          <a:p>
            <a:pPr/>
            <a:r>
              <a:t>In-class exercise</a:t>
            </a:r>
          </a:p>
        </p:txBody>
      </p:sp>
      <p:sp>
        <p:nvSpPr>
          <p:cNvPr id="1124" name="Content Placeholder 2"/>
          <p:cNvSpPr txBox="1"/>
          <p:nvPr>
            <p:ph type="body" idx="1"/>
          </p:nvPr>
        </p:nvSpPr>
        <p:spPr>
          <a:xfrm>
            <a:off x="581191" y="1578278"/>
            <a:ext cx="11029617" cy="4397072"/>
          </a:xfrm>
          <a:prstGeom prst="rect">
            <a:avLst/>
          </a:prstGeom>
        </p:spPr>
        <p:txBody>
          <a:bodyPr/>
          <a:lstStyle/>
          <a:p>
            <a:pPr>
              <a:buFont typeface="Arial"/>
              <a:buChar char="•"/>
              <a:defRPr sz="2300"/>
            </a:pPr>
            <a:r>
              <a:t>Indicate the net effect (↑ for increase; ↓ for decrease; 0 for no effect) of each of the following transactions on each part of the accounting equation, Assets = Liabilities + Equity. </a:t>
            </a:r>
          </a:p>
          <a:p>
            <a:pPr>
              <a:buFont typeface="Arial"/>
              <a:buChar char="•"/>
              <a:defRPr sz="2300"/>
            </a:pPr>
            <a:r>
              <a:t>For example, for payment of an accounts payable balance, A (↓) = L (↓) + E (0)</a:t>
            </a:r>
          </a:p>
          <a:p>
            <a:pPr lvl="1" marL="1028700" indent="-454025">
              <a:lnSpc>
                <a:spcPct val="150000"/>
              </a:lnSpc>
              <a:spcBef>
                <a:spcPts val="1200"/>
              </a:spcBef>
              <a:buAutoNum type="alphaUcPeriod" startAt="1"/>
              <a:defRPr sz="2200"/>
            </a:pPr>
            <a:r>
              <a:t>Payment of principal balance of note payable			A (  ) = L (  ) + E (  )</a:t>
            </a:r>
            <a:endParaRPr sz="2400"/>
          </a:p>
          <a:p>
            <a:pPr lvl="1" marL="1028700" indent="-454025">
              <a:lnSpc>
                <a:spcPct val="150000"/>
              </a:lnSpc>
              <a:buAutoNum type="alphaUcPeriod" startAt="1"/>
              <a:defRPr sz="2200"/>
            </a:pPr>
            <a:r>
              <a:t>Purchase of supplies for cash							A (  ) = L (  ) + E (  )</a:t>
            </a:r>
            <a:endParaRPr sz="2400"/>
          </a:p>
          <a:p>
            <a:pPr lvl="1" marL="1028700" indent="-454025">
              <a:lnSpc>
                <a:spcPct val="150000"/>
              </a:lnSpc>
              <a:buAutoNum type="alphaUcPeriod" startAt="1"/>
              <a:defRPr sz="2200"/>
            </a:pPr>
            <a:r>
              <a:t>Payment of dividends to stockholders					A (  ) = L (  ) + E (  )</a:t>
            </a:r>
            <a:endParaRPr sz="2400"/>
          </a:p>
          <a:p>
            <a:pPr lvl="1" marL="1028700" indent="-454025">
              <a:lnSpc>
                <a:spcPct val="150000"/>
              </a:lnSpc>
              <a:buAutoNum type="alphaUcPeriod" startAt="1"/>
              <a:defRPr sz="2200"/>
            </a:pPr>
            <a:r>
              <a:t>Issuance of stock for cash								A (  ) = L (  ) + E (  )</a:t>
            </a:r>
            <a:endParaRPr sz="2400"/>
          </a:p>
          <a:p>
            <a:pPr lvl="1" marL="1028700" indent="-454025">
              <a:lnSpc>
                <a:spcPct val="150000"/>
              </a:lnSpc>
              <a:buAutoNum type="alphaUcPeriod" startAt="1"/>
              <a:defRPr sz="2200"/>
            </a:pPr>
            <a:r>
              <a:t>Billing customer for physician services provided		A (  ) = L (  ) + E (  )</a:t>
            </a:r>
          </a:p>
        </p:txBody>
      </p:sp>
      <p:sp>
        <p:nvSpPr>
          <p:cNvPr id="1125"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24">
                                            <p:txEl>
                                              <p:pRg st="2" end="2"/>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1124">
                                            <p:txEl>
                                              <p:pRg st="3" end="3"/>
                                            </p:txEl>
                                          </p:spTgt>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1" fill="hold">
                                  <p:stCondLst>
                                    <p:cond delay="0"/>
                                  </p:stCondLst>
                                  <p:iterate type="el" backwards="0">
                                    <p:tmAbs val="0"/>
                                  </p:iterate>
                                  <p:childTnLst>
                                    <p:set>
                                      <p:cBhvr>
                                        <p:cTn id="12" fill="hold"/>
                                        <p:tgtEl>
                                          <p:spTgt spid="1124">
                                            <p:txEl>
                                              <p:pRg st="4" end="4"/>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1" fill="hold">
                                  <p:stCondLst>
                                    <p:cond delay="0"/>
                                  </p:stCondLst>
                                  <p:iterate type="el" backwards="0">
                                    <p:tmAbs val="0"/>
                                  </p:iterate>
                                  <p:childTnLst>
                                    <p:set>
                                      <p:cBhvr>
                                        <p:cTn id="15" fill="hold"/>
                                        <p:tgtEl>
                                          <p:spTgt spid="1124">
                                            <p:txEl>
                                              <p:pRg st="5" end="5"/>
                                            </p:txEl>
                                          </p:spTgt>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1" fill="hold">
                                  <p:stCondLst>
                                    <p:cond delay="0"/>
                                  </p:stCondLst>
                                  <p:iterate type="el" backwards="0">
                                    <p:tmAbs val="0"/>
                                  </p:iterate>
                                  <p:childTnLst>
                                    <p:set>
                                      <p:cBhvr>
                                        <p:cTn id="18" fill="hold"/>
                                        <p:tgtEl>
                                          <p:spTgt spid="1124">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124" grpId="1"/>
    </p:bldLst>
  </p:timing>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7"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28" name="Rectangle 4"/>
          <p:cNvSpPr txBox="1"/>
          <p:nvPr/>
        </p:nvSpPr>
        <p:spPr>
          <a:xfrm>
            <a:off x="380529" y="591697"/>
            <a:ext cx="11489527" cy="421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200">
                <a:latin typeface="+mj-lt"/>
                <a:ea typeface="+mj-ea"/>
                <a:cs typeface="+mj-cs"/>
                <a:sym typeface="Helvetica"/>
              </a:defRPr>
            </a:lvl1pPr>
          </a:lstStyle>
          <a:p>
            <a:pPr/>
            <a:r>
              <a:t>Record the debit and credit in the appropriate account for each of the following transactions:</a:t>
            </a:r>
          </a:p>
        </p:txBody>
      </p:sp>
      <p:graphicFrame>
        <p:nvGraphicFramePr>
          <p:cNvPr id="1129" name="Table 6"/>
          <p:cNvGraphicFramePr/>
          <p:nvPr/>
        </p:nvGraphicFramePr>
        <p:xfrm>
          <a:off x="442585" y="1041977"/>
          <a:ext cx="11319530" cy="551688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463485"/>
                <a:gridCol w="7964644"/>
                <a:gridCol w="1416981"/>
                <a:gridCol w="1461718"/>
              </a:tblGrid>
              <a:tr h="370840">
                <a:tc>
                  <a:txBody>
                    <a:bodyPr/>
                    <a:lstStyle/>
                    <a:p>
                      <a:pPr algn="ctr" defTabSz="457200">
                        <a:defRPr b="0" sz="1800">
                          <a:solidFill>
                            <a:srgbClr val="000000"/>
                          </a:solidFill>
                        </a:defRPr>
                      </a:pPr>
                      <a:r>
                        <a:rPr b="1">
                          <a:solidFill>
                            <a:srgbClr val="FFFFFF"/>
                          </a:solidFill>
                          <a:latin typeface="+mj-lt"/>
                          <a:ea typeface="+mj-ea"/>
                          <a:cs typeface="+mj-cs"/>
                          <a:sym typeface="Helvetica"/>
                        </a:rPr>
                        <a:t>#</a:t>
                      </a:r>
                    </a:p>
                  </a:txBody>
                  <a:tcPr marL="45720" marR="45720" marT="45720" marB="45720" anchor="ctr" anchorCtr="0" horzOverflow="overflow">
                    <a:solidFill>
                      <a:schemeClr val="accent1"/>
                    </a:solidFill>
                  </a:tcPr>
                </a:tc>
                <a:tc>
                  <a:txBody>
                    <a:bodyPr/>
                    <a:lstStyle/>
                    <a:p>
                      <a:pPr algn="l" defTabSz="457200">
                        <a:defRPr b="0" sz="1800">
                          <a:solidFill>
                            <a:srgbClr val="000000"/>
                          </a:solidFill>
                        </a:defRPr>
                      </a:pPr>
                      <a:r>
                        <a:rPr b="1">
                          <a:solidFill>
                            <a:srgbClr val="FFFFFF"/>
                          </a:solidFill>
                          <a:latin typeface="+mj-lt"/>
                          <a:ea typeface="+mj-ea"/>
                          <a:cs typeface="+mj-cs"/>
                          <a:sym typeface="Helvetica"/>
                        </a:rPr>
                        <a:t>Transaction Description</a:t>
                      </a:r>
                    </a:p>
                  </a:txBody>
                  <a:tcPr marL="45720" marR="45720" marT="45720" marB="45720" anchor="ctr" anchorCtr="0" horzOverflow="overflow">
                    <a:solidFill>
                      <a:schemeClr val="accent1"/>
                    </a:solidFill>
                  </a:tcPr>
                </a:tc>
                <a:tc>
                  <a:txBody>
                    <a:bodyPr/>
                    <a:lstStyle/>
                    <a:p>
                      <a:pPr algn="ctr" defTabSz="457200">
                        <a:defRPr b="0" sz="1800">
                          <a:solidFill>
                            <a:srgbClr val="000000"/>
                          </a:solidFill>
                        </a:defRPr>
                      </a:pPr>
                      <a:r>
                        <a:rPr b="1">
                          <a:solidFill>
                            <a:srgbClr val="FFFFFF"/>
                          </a:solidFill>
                          <a:latin typeface="+mj-lt"/>
                          <a:ea typeface="+mj-ea"/>
                          <a:cs typeface="+mj-cs"/>
                          <a:sym typeface="Helvetica"/>
                        </a:rPr>
                        <a:t>Debit</a:t>
                      </a:r>
                    </a:p>
                  </a:txBody>
                  <a:tcPr marL="45720" marR="45720" marT="45720" marB="45720" anchor="ctr" anchorCtr="0" horzOverflow="overflow">
                    <a:solidFill>
                      <a:schemeClr val="accent1"/>
                    </a:solidFill>
                  </a:tcPr>
                </a:tc>
                <a:tc>
                  <a:txBody>
                    <a:bodyPr/>
                    <a:lstStyle/>
                    <a:p>
                      <a:pPr algn="ctr" defTabSz="457200">
                        <a:defRPr b="0" sz="1800">
                          <a:solidFill>
                            <a:srgbClr val="000000"/>
                          </a:solidFill>
                        </a:defRPr>
                      </a:pPr>
                      <a:r>
                        <a:rPr b="1">
                          <a:solidFill>
                            <a:srgbClr val="FFFFFF"/>
                          </a:solidFill>
                          <a:latin typeface="+mj-lt"/>
                          <a:ea typeface="+mj-ea"/>
                          <a:cs typeface="+mj-cs"/>
                          <a:sym typeface="Helvetica"/>
                        </a:rPr>
                        <a:t>Credit</a:t>
                      </a:r>
                    </a:p>
                  </a:txBody>
                  <a:tcPr marL="45720" marR="45720" marT="45720" marB="45720" anchor="ctr" anchorCtr="0" horzOverflow="overflow">
                    <a:solidFill>
                      <a:schemeClr val="accent1"/>
                    </a:solidFill>
                  </a:tcPr>
                </a:tc>
              </a:tr>
              <a:tr h="444500">
                <a:tc>
                  <a:txBody>
                    <a:bodyPr/>
                    <a:lstStyle/>
                    <a:p>
                      <a:pPr algn="ctr" defTabSz="457200">
                        <a:defRPr sz="1800"/>
                      </a:pPr>
                      <a:r>
                        <a:rPr>
                          <a:latin typeface="+mj-lt"/>
                          <a:ea typeface="+mj-ea"/>
                          <a:cs typeface="+mj-cs"/>
                          <a:sym typeface="Helvetica"/>
                        </a:rPr>
                        <a:t>1</a:t>
                      </a:r>
                    </a:p>
                  </a:txBody>
                  <a:tcPr marL="45720" marR="45720" marT="45720" marB="45720" anchor="ctr" anchorCtr="0" horzOverflow="overflow">
                    <a:solidFill>
                      <a:srgbClr val="DCCFE9"/>
                    </a:solidFill>
                  </a:tcPr>
                </a:tc>
                <a:tc>
                  <a:txBody>
                    <a:bodyPr/>
                    <a:lstStyle/>
                    <a:p>
                      <a:pPr algn="l" defTabSz="457200">
                        <a:defRPr sz="1800"/>
                      </a:pPr>
                      <a:r>
                        <a:rPr>
                          <a:latin typeface="+mj-lt"/>
                          <a:ea typeface="+mj-ea"/>
                          <a:cs typeface="+mj-cs"/>
                          <a:sym typeface="Helvetica"/>
                        </a:rPr>
                        <a:t>Issued common stock for cash.</a:t>
                      </a:r>
                    </a:p>
                  </a:txBody>
                  <a:tcPr marL="45720" marR="45720" marT="45720" marB="45720" anchor="ctr" anchorCtr="0" horzOverflow="overflow">
                    <a:solidFill>
                      <a:srgbClr val="DCCFE9"/>
                    </a:solidFill>
                  </a:tcPr>
                </a:tc>
                <a:tc>
                  <a:txBody>
                    <a:bodyPr/>
                    <a:lstStyle/>
                    <a:p>
                      <a:pPr algn="ctr" defTabSz="457200">
                        <a:defRPr sz="1800">
                          <a:latin typeface="+mj-lt"/>
                          <a:ea typeface="+mj-ea"/>
                          <a:cs typeface="+mj-cs"/>
                          <a:sym typeface="Helvetica"/>
                        </a:defRPr>
                      </a:pPr>
                    </a:p>
                  </a:txBody>
                  <a:tcPr marL="45720" marR="45720" marT="45720" marB="45720" anchor="ctr" anchorCtr="0" horzOverflow="overflow">
                    <a:solidFill>
                      <a:srgbClr val="DCCFE9"/>
                    </a:solidFill>
                  </a:tcPr>
                </a:tc>
                <a:tc>
                  <a:txBody>
                    <a:bodyPr/>
                    <a:lstStyle/>
                    <a:p>
                      <a:pPr algn="ctr" defTabSz="457200">
                        <a:defRPr sz="1800">
                          <a:latin typeface="+mj-lt"/>
                          <a:ea typeface="+mj-ea"/>
                          <a:cs typeface="+mj-cs"/>
                          <a:sym typeface="Helvetica"/>
                        </a:defRPr>
                      </a:pPr>
                    </a:p>
                  </a:txBody>
                  <a:tcPr marL="45720" marR="45720" marT="45720" marB="45720" anchor="ctr" anchorCtr="0" horzOverflow="overflow">
                    <a:solidFill>
                      <a:srgbClr val="DCCFE9"/>
                    </a:solidFill>
                  </a:tcPr>
                </a:tc>
              </a:tr>
              <a:tr h="444500">
                <a:tc>
                  <a:txBody>
                    <a:bodyPr/>
                    <a:lstStyle/>
                    <a:p>
                      <a:pPr algn="ctr" defTabSz="457200">
                        <a:defRPr sz="1800"/>
                      </a:pPr>
                      <a:r>
                        <a:rPr>
                          <a:latin typeface="+mj-lt"/>
                          <a:ea typeface="+mj-ea"/>
                          <a:cs typeface="+mj-cs"/>
                          <a:sym typeface="Helvetica"/>
                        </a:rPr>
                        <a:t>2</a:t>
                      </a:r>
                    </a:p>
                  </a:txBody>
                  <a:tcPr marL="45720" marR="45720" marT="45720" marB="45720" anchor="ctr" anchorCtr="0" horzOverflow="overflow">
                    <a:solidFill>
                      <a:srgbClr val="EEE8F4"/>
                    </a:solidFill>
                  </a:tcPr>
                </a:tc>
                <a:tc>
                  <a:txBody>
                    <a:bodyPr/>
                    <a:lstStyle/>
                    <a:p>
                      <a:pPr algn="l" defTabSz="457200">
                        <a:defRPr sz="1800"/>
                      </a:pPr>
                      <a:r>
                        <a:rPr>
                          <a:latin typeface="+mj-lt"/>
                          <a:ea typeface="+mj-ea"/>
                          <a:cs typeface="+mj-cs"/>
                          <a:sym typeface="Helvetica"/>
                        </a:rPr>
                        <a:t>Purchased equipment on credit.</a:t>
                      </a:r>
                    </a:p>
                  </a:txBody>
                  <a:tcPr marL="45720" marR="45720" marT="45720" marB="45720" anchor="ctr" anchorCtr="0" horzOverflow="overflow">
                    <a:solidFill>
                      <a:srgbClr val="EEE8F4"/>
                    </a:solidFill>
                  </a:tcPr>
                </a:tc>
                <a:tc>
                  <a:txBody>
                    <a:bodyPr/>
                    <a:lstStyle/>
                    <a:p>
                      <a:pPr algn="ctr" defTabSz="457200">
                        <a:defRPr sz="1800">
                          <a:latin typeface="+mj-lt"/>
                          <a:ea typeface="+mj-ea"/>
                          <a:cs typeface="+mj-cs"/>
                          <a:sym typeface="Helvetica"/>
                        </a:defRPr>
                      </a:pPr>
                    </a:p>
                  </a:txBody>
                  <a:tcPr marL="45720" marR="45720" marT="45720" marB="45720" anchor="ctr" anchorCtr="0" horzOverflow="overflow">
                    <a:solidFill>
                      <a:srgbClr val="EEE8F4"/>
                    </a:solidFill>
                  </a:tcPr>
                </a:tc>
                <a:tc>
                  <a:txBody>
                    <a:bodyPr/>
                    <a:lstStyle/>
                    <a:p>
                      <a:pPr algn="ctr" defTabSz="457200">
                        <a:defRPr sz="1800">
                          <a:latin typeface="+mj-lt"/>
                          <a:ea typeface="+mj-ea"/>
                          <a:cs typeface="+mj-cs"/>
                          <a:sym typeface="Helvetica"/>
                        </a:defRPr>
                      </a:pPr>
                    </a:p>
                  </a:txBody>
                  <a:tcPr marL="45720" marR="45720" marT="45720" marB="45720" anchor="ctr" anchorCtr="0" horzOverflow="overflow">
                    <a:solidFill>
                      <a:srgbClr val="EEE8F4"/>
                    </a:solidFill>
                  </a:tcPr>
                </a:tc>
              </a:tr>
              <a:tr h="444500">
                <a:tc>
                  <a:txBody>
                    <a:bodyPr/>
                    <a:lstStyle/>
                    <a:p>
                      <a:pPr algn="ctr" defTabSz="457200">
                        <a:defRPr sz="1800"/>
                      </a:pPr>
                      <a:r>
                        <a:rPr>
                          <a:latin typeface="+mj-lt"/>
                          <a:ea typeface="+mj-ea"/>
                          <a:cs typeface="+mj-cs"/>
                          <a:sym typeface="Helvetica"/>
                        </a:rPr>
                        <a:t>3</a:t>
                      </a:r>
                    </a:p>
                  </a:txBody>
                  <a:tcPr marL="45720" marR="45720" marT="45720" marB="45720" anchor="ctr" anchorCtr="0" horzOverflow="overflow">
                    <a:solidFill>
                      <a:srgbClr val="DCCFE9"/>
                    </a:solidFill>
                  </a:tcPr>
                </a:tc>
                <a:tc>
                  <a:txBody>
                    <a:bodyPr/>
                    <a:lstStyle/>
                    <a:p>
                      <a:pPr algn="l" defTabSz="457200">
                        <a:defRPr sz="1800"/>
                      </a:pPr>
                      <a:r>
                        <a:rPr>
                          <a:latin typeface="+mj-lt"/>
                          <a:ea typeface="+mj-ea"/>
                          <a:cs typeface="+mj-cs"/>
                          <a:sym typeface="Helvetica"/>
                        </a:rPr>
                        <a:t>Paid for a one-year insurance policy.</a:t>
                      </a:r>
                    </a:p>
                  </a:txBody>
                  <a:tcPr marL="45720" marR="45720" marT="45720" marB="45720" anchor="ctr" anchorCtr="0" horzOverflow="overflow">
                    <a:solidFill>
                      <a:srgbClr val="DCCFE9"/>
                    </a:solidFill>
                  </a:tcPr>
                </a:tc>
                <a:tc>
                  <a:txBody>
                    <a:bodyPr/>
                    <a:lstStyle/>
                    <a:p>
                      <a:pPr algn="ctr" defTabSz="457200">
                        <a:defRPr sz="1800">
                          <a:latin typeface="+mj-lt"/>
                          <a:ea typeface="+mj-ea"/>
                          <a:cs typeface="+mj-cs"/>
                          <a:sym typeface="Helvetica"/>
                        </a:defRPr>
                      </a:pPr>
                    </a:p>
                  </a:txBody>
                  <a:tcPr marL="45720" marR="45720" marT="45720" marB="45720" anchor="ctr" anchorCtr="0" horzOverflow="overflow">
                    <a:solidFill>
                      <a:srgbClr val="DCCFE9"/>
                    </a:solidFill>
                  </a:tcPr>
                </a:tc>
                <a:tc>
                  <a:txBody>
                    <a:bodyPr/>
                    <a:lstStyle/>
                    <a:p>
                      <a:pPr algn="ctr" defTabSz="457200">
                        <a:defRPr sz="1800">
                          <a:latin typeface="+mj-lt"/>
                          <a:ea typeface="+mj-ea"/>
                          <a:cs typeface="+mj-cs"/>
                          <a:sym typeface="Helvetica"/>
                        </a:defRPr>
                      </a:pPr>
                    </a:p>
                  </a:txBody>
                  <a:tcPr marL="45720" marR="45720" marT="45720" marB="45720" anchor="ctr" anchorCtr="0" horzOverflow="overflow">
                    <a:solidFill>
                      <a:srgbClr val="DCCFE9"/>
                    </a:solidFill>
                  </a:tcPr>
                </a:tc>
              </a:tr>
              <a:tr h="444500">
                <a:tc>
                  <a:txBody>
                    <a:bodyPr/>
                    <a:lstStyle/>
                    <a:p>
                      <a:pPr algn="ctr" defTabSz="457200">
                        <a:defRPr sz="1800"/>
                      </a:pPr>
                      <a:r>
                        <a:rPr>
                          <a:latin typeface="+mj-lt"/>
                          <a:ea typeface="+mj-ea"/>
                          <a:cs typeface="+mj-cs"/>
                          <a:sym typeface="Helvetica"/>
                        </a:rPr>
                        <a:t>4</a:t>
                      </a:r>
                    </a:p>
                  </a:txBody>
                  <a:tcPr marL="45720" marR="45720" marT="45720" marB="45720" anchor="ctr" anchorCtr="0" horzOverflow="overflow">
                    <a:solidFill>
                      <a:srgbClr val="EEE8F4"/>
                    </a:solidFill>
                  </a:tcPr>
                </a:tc>
                <a:tc>
                  <a:txBody>
                    <a:bodyPr/>
                    <a:lstStyle/>
                    <a:p>
                      <a:pPr algn="l" defTabSz="457200">
                        <a:spcBef>
                          <a:spcPts val="200"/>
                        </a:spcBef>
                        <a:defRPr sz="1800"/>
                      </a:pPr>
                      <a:r>
                        <a:rPr>
                          <a:latin typeface="+mj-lt"/>
                          <a:ea typeface="+mj-ea"/>
                          <a:cs typeface="+mj-cs"/>
                          <a:sym typeface="Helvetica"/>
                        </a:rPr>
                        <a:t>Billed a customer for repairs completed today.</a:t>
                      </a:r>
                    </a:p>
                  </a:txBody>
                  <a:tcPr marL="45720" marR="45720" marT="45720" marB="45720" anchor="ctr" anchorCtr="0" horzOverflow="overflow">
                    <a:solidFill>
                      <a:srgbClr val="EEE8F4"/>
                    </a:solidFill>
                  </a:tcPr>
                </a:tc>
                <a:tc>
                  <a:txBody>
                    <a:bodyPr/>
                    <a:lstStyle/>
                    <a:p>
                      <a:pPr algn="ctr" defTabSz="457200">
                        <a:defRPr sz="1800">
                          <a:latin typeface="+mj-lt"/>
                          <a:ea typeface="+mj-ea"/>
                          <a:cs typeface="+mj-cs"/>
                          <a:sym typeface="Helvetica"/>
                        </a:defRPr>
                      </a:pPr>
                    </a:p>
                  </a:txBody>
                  <a:tcPr marL="45720" marR="45720" marT="45720" marB="45720" anchor="ctr" anchorCtr="0" horzOverflow="overflow">
                    <a:solidFill>
                      <a:srgbClr val="EEE8F4"/>
                    </a:solidFill>
                  </a:tcPr>
                </a:tc>
                <a:tc>
                  <a:txBody>
                    <a:bodyPr/>
                    <a:lstStyle/>
                    <a:p>
                      <a:pPr algn="ctr" defTabSz="457200">
                        <a:defRPr sz="1800">
                          <a:latin typeface="+mj-lt"/>
                          <a:ea typeface="+mj-ea"/>
                          <a:cs typeface="+mj-cs"/>
                          <a:sym typeface="Helvetica"/>
                        </a:defRPr>
                      </a:pPr>
                    </a:p>
                  </a:txBody>
                  <a:tcPr marL="45720" marR="45720" marT="45720" marB="45720" anchor="ctr" anchorCtr="0" horzOverflow="overflow">
                    <a:solidFill>
                      <a:srgbClr val="EEE8F4"/>
                    </a:solidFill>
                  </a:tcPr>
                </a:tc>
              </a:tr>
              <a:tr h="444500">
                <a:tc>
                  <a:txBody>
                    <a:bodyPr/>
                    <a:lstStyle/>
                    <a:p>
                      <a:pPr algn="ctr" defTabSz="457200">
                        <a:defRPr sz="1800"/>
                      </a:pPr>
                      <a:r>
                        <a:rPr>
                          <a:latin typeface="+mj-lt"/>
                          <a:ea typeface="+mj-ea"/>
                          <a:cs typeface="+mj-cs"/>
                          <a:sym typeface="Helvetica"/>
                        </a:rPr>
                        <a:t>5</a:t>
                      </a:r>
                    </a:p>
                  </a:txBody>
                  <a:tcPr marL="45720" marR="45720" marT="45720" marB="45720" anchor="ctr" anchorCtr="0" horzOverflow="overflow">
                    <a:solidFill>
                      <a:srgbClr val="DCCFE9"/>
                    </a:solidFill>
                  </a:tcPr>
                </a:tc>
                <a:tc>
                  <a:txBody>
                    <a:bodyPr/>
                    <a:lstStyle/>
                    <a:p>
                      <a:pPr algn="l" defTabSz="457200">
                        <a:defRPr sz="1800"/>
                      </a:pPr>
                      <a:r>
                        <a:rPr>
                          <a:latin typeface="+mj-lt"/>
                          <a:ea typeface="+mj-ea"/>
                          <a:cs typeface="+mj-cs"/>
                          <a:sym typeface="Helvetica"/>
                        </a:rPr>
                        <a:t>Paid this month’s rent.</a:t>
                      </a:r>
                    </a:p>
                  </a:txBody>
                  <a:tcPr marL="45720" marR="45720" marT="45720" marB="45720" anchor="ctr" anchorCtr="0" horzOverflow="overflow">
                    <a:solidFill>
                      <a:srgbClr val="DCCFE9"/>
                    </a:solidFill>
                  </a:tcPr>
                </a:tc>
                <a:tc>
                  <a:txBody>
                    <a:bodyPr/>
                    <a:lstStyle/>
                    <a:p>
                      <a:pPr algn="ctr" defTabSz="457200">
                        <a:defRPr sz="1800">
                          <a:latin typeface="+mj-lt"/>
                          <a:ea typeface="+mj-ea"/>
                          <a:cs typeface="+mj-cs"/>
                          <a:sym typeface="Helvetica"/>
                        </a:defRPr>
                      </a:pPr>
                    </a:p>
                  </a:txBody>
                  <a:tcPr marL="45720" marR="45720" marT="45720" marB="45720" anchor="ctr" anchorCtr="0" horzOverflow="overflow">
                    <a:solidFill>
                      <a:srgbClr val="DCCFE9"/>
                    </a:solidFill>
                  </a:tcPr>
                </a:tc>
                <a:tc>
                  <a:txBody>
                    <a:bodyPr/>
                    <a:lstStyle/>
                    <a:p>
                      <a:pPr algn="ctr" defTabSz="457200">
                        <a:defRPr sz="1800">
                          <a:latin typeface="+mj-lt"/>
                          <a:ea typeface="+mj-ea"/>
                          <a:cs typeface="+mj-cs"/>
                          <a:sym typeface="Helvetica"/>
                        </a:defRPr>
                      </a:pPr>
                    </a:p>
                  </a:txBody>
                  <a:tcPr marL="45720" marR="45720" marT="45720" marB="45720" anchor="ctr" anchorCtr="0" horzOverflow="overflow">
                    <a:solidFill>
                      <a:srgbClr val="DCCFE9"/>
                    </a:solidFill>
                  </a:tcPr>
                </a:tc>
              </a:tr>
              <a:tr h="444500">
                <a:tc>
                  <a:txBody>
                    <a:bodyPr/>
                    <a:lstStyle/>
                    <a:p>
                      <a:pPr algn="ctr" defTabSz="457200">
                        <a:defRPr sz="1800"/>
                      </a:pPr>
                      <a:r>
                        <a:rPr>
                          <a:latin typeface="+mj-lt"/>
                          <a:ea typeface="+mj-ea"/>
                          <a:cs typeface="+mj-cs"/>
                          <a:sym typeface="Helvetica"/>
                        </a:rPr>
                        <a:t>6</a:t>
                      </a:r>
                    </a:p>
                  </a:txBody>
                  <a:tcPr marL="45720" marR="45720" marT="45720" marB="45720" anchor="ctr" anchorCtr="0" horzOverflow="overflow">
                    <a:solidFill>
                      <a:srgbClr val="EEE8F4"/>
                    </a:solidFill>
                  </a:tcPr>
                </a:tc>
                <a:tc>
                  <a:txBody>
                    <a:bodyPr/>
                    <a:lstStyle/>
                    <a:p>
                      <a:pPr algn="l" defTabSz="457200">
                        <a:defRPr sz="1800"/>
                      </a:pPr>
                      <a:r>
                        <a:rPr>
                          <a:latin typeface="+mj-lt"/>
                          <a:ea typeface="+mj-ea"/>
                          <a:cs typeface="+mj-cs"/>
                          <a:sym typeface="Helvetica"/>
                        </a:rPr>
                        <a:t>Collected the amount billed in transaction 4 above.</a:t>
                      </a:r>
                    </a:p>
                  </a:txBody>
                  <a:tcPr marL="45720" marR="45720" marT="45720" marB="45720" anchor="ctr" anchorCtr="0" horzOverflow="overflow">
                    <a:solidFill>
                      <a:srgbClr val="EEE8F4"/>
                    </a:solidFill>
                  </a:tcPr>
                </a:tc>
                <a:tc>
                  <a:txBody>
                    <a:bodyPr/>
                    <a:lstStyle/>
                    <a:p>
                      <a:pPr algn="ctr" defTabSz="457200">
                        <a:defRPr sz="1800">
                          <a:latin typeface="+mj-lt"/>
                          <a:ea typeface="+mj-ea"/>
                          <a:cs typeface="+mj-cs"/>
                          <a:sym typeface="Helvetica"/>
                        </a:defRPr>
                      </a:pPr>
                    </a:p>
                  </a:txBody>
                  <a:tcPr marL="45720" marR="45720" marT="45720" marB="45720" anchor="ctr" anchorCtr="0" horzOverflow="overflow">
                    <a:solidFill>
                      <a:srgbClr val="EEE8F4"/>
                    </a:solidFill>
                  </a:tcPr>
                </a:tc>
                <a:tc>
                  <a:txBody>
                    <a:bodyPr/>
                    <a:lstStyle/>
                    <a:p>
                      <a:pPr algn="ctr" defTabSz="457200">
                        <a:defRPr sz="1800">
                          <a:latin typeface="+mj-lt"/>
                          <a:ea typeface="+mj-ea"/>
                          <a:cs typeface="+mj-cs"/>
                          <a:sym typeface="Helvetica"/>
                        </a:defRPr>
                      </a:pPr>
                    </a:p>
                  </a:txBody>
                  <a:tcPr marL="45720" marR="45720" marT="45720" marB="45720" anchor="ctr" anchorCtr="0" horzOverflow="overflow">
                    <a:solidFill>
                      <a:srgbClr val="EEE8F4"/>
                    </a:solidFill>
                  </a:tcPr>
                </a:tc>
              </a:tr>
              <a:tr h="444500">
                <a:tc>
                  <a:txBody>
                    <a:bodyPr/>
                    <a:lstStyle/>
                    <a:p>
                      <a:pPr algn="ctr" defTabSz="457200">
                        <a:defRPr sz="1800"/>
                      </a:pPr>
                      <a:r>
                        <a:rPr>
                          <a:latin typeface="+mj-lt"/>
                          <a:ea typeface="+mj-ea"/>
                          <a:cs typeface="+mj-cs"/>
                          <a:sym typeface="Helvetica"/>
                        </a:rPr>
                        <a:t>7</a:t>
                      </a:r>
                    </a:p>
                  </a:txBody>
                  <a:tcPr marL="45720" marR="45720" marT="45720" marB="45720" anchor="ctr" anchorCtr="0" horzOverflow="overflow">
                    <a:solidFill>
                      <a:srgbClr val="DCCFE9"/>
                    </a:solidFill>
                  </a:tcPr>
                </a:tc>
                <a:tc>
                  <a:txBody>
                    <a:bodyPr/>
                    <a:lstStyle/>
                    <a:p>
                      <a:pPr algn="l" defTabSz="457200">
                        <a:defRPr sz="1800"/>
                      </a:pPr>
                      <a:r>
                        <a:rPr>
                          <a:latin typeface="+mj-lt"/>
                          <a:ea typeface="+mj-ea"/>
                          <a:cs typeface="+mj-cs"/>
                          <a:sym typeface="Helvetica"/>
                        </a:rPr>
                        <a:t>Collected cash for repairs completed today.</a:t>
                      </a:r>
                    </a:p>
                  </a:txBody>
                  <a:tcPr marL="45720" marR="45720" marT="45720" marB="45720" anchor="ctr" anchorCtr="0" horzOverflow="overflow">
                    <a:solidFill>
                      <a:srgbClr val="DCCFE9"/>
                    </a:solidFill>
                  </a:tcPr>
                </a:tc>
                <a:tc>
                  <a:txBody>
                    <a:bodyPr/>
                    <a:lstStyle/>
                    <a:p>
                      <a:pPr algn="ctr" defTabSz="457200">
                        <a:defRPr sz="1800">
                          <a:latin typeface="+mj-lt"/>
                          <a:ea typeface="+mj-ea"/>
                          <a:cs typeface="+mj-cs"/>
                          <a:sym typeface="Helvetica"/>
                        </a:defRPr>
                      </a:pPr>
                    </a:p>
                  </a:txBody>
                  <a:tcPr marL="45720" marR="45720" marT="45720" marB="45720" anchor="ctr" anchorCtr="0" horzOverflow="overflow">
                    <a:solidFill>
                      <a:srgbClr val="DCCFE9"/>
                    </a:solidFill>
                  </a:tcPr>
                </a:tc>
                <a:tc>
                  <a:txBody>
                    <a:bodyPr/>
                    <a:lstStyle/>
                    <a:p>
                      <a:pPr algn="ctr" defTabSz="457200">
                        <a:defRPr sz="1800">
                          <a:latin typeface="+mj-lt"/>
                          <a:ea typeface="+mj-ea"/>
                          <a:cs typeface="+mj-cs"/>
                          <a:sym typeface="Helvetica"/>
                        </a:defRPr>
                      </a:pPr>
                    </a:p>
                  </a:txBody>
                  <a:tcPr marL="45720" marR="45720" marT="45720" marB="45720" anchor="ctr" anchorCtr="0" horzOverflow="overflow">
                    <a:solidFill>
                      <a:srgbClr val="DCCFE9"/>
                    </a:solidFill>
                  </a:tcPr>
                </a:tc>
              </a:tr>
              <a:tr h="444500">
                <a:tc>
                  <a:txBody>
                    <a:bodyPr/>
                    <a:lstStyle/>
                    <a:p>
                      <a:pPr algn="ctr" defTabSz="457200">
                        <a:defRPr sz="1800"/>
                      </a:pPr>
                      <a:r>
                        <a:rPr>
                          <a:latin typeface="+mj-lt"/>
                          <a:ea typeface="+mj-ea"/>
                          <a:cs typeface="+mj-cs"/>
                          <a:sym typeface="Helvetica"/>
                        </a:rPr>
                        <a:t>8</a:t>
                      </a:r>
                    </a:p>
                  </a:txBody>
                  <a:tcPr marL="45720" marR="45720" marT="45720" marB="45720" anchor="ctr" anchorCtr="0" horzOverflow="overflow">
                    <a:solidFill>
                      <a:srgbClr val="EEE8F4"/>
                    </a:solidFill>
                  </a:tcPr>
                </a:tc>
                <a:tc>
                  <a:txBody>
                    <a:bodyPr/>
                    <a:lstStyle/>
                    <a:p>
                      <a:pPr algn="l" defTabSz="457200">
                        <a:defRPr sz="1800"/>
                      </a:pPr>
                      <a:r>
                        <a:rPr>
                          <a:latin typeface="+mj-lt"/>
                          <a:ea typeface="+mj-ea"/>
                          <a:cs typeface="+mj-cs"/>
                          <a:sym typeface="Helvetica"/>
                        </a:rPr>
                        <a:t>Paid for the equipment purchased in transaction 2 above.</a:t>
                      </a:r>
                    </a:p>
                  </a:txBody>
                  <a:tcPr marL="45720" marR="45720" marT="45720" marB="45720" anchor="ctr" anchorCtr="0" horzOverflow="overflow">
                    <a:solidFill>
                      <a:srgbClr val="EEE8F4"/>
                    </a:solidFill>
                  </a:tcPr>
                </a:tc>
                <a:tc>
                  <a:txBody>
                    <a:bodyPr/>
                    <a:lstStyle/>
                    <a:p>
                      <a:pPr algn="ctr" defTabSz="457200">
                        <a:defRPr sz="1800">
                          <a:latin typeface="+mj-lt"/>
                          <a:ea typeface="+mj-ea"/>
                          <a:cs typeface="+mj-cs"/>
                          <a:sym typeface="Helvetica"/>
                        </a:defRPr>
                      </a:pPr>
                    </a:p>
                  </a:txBody>
                  <a:tcPr marL="45720" marR="45720" marT="45720" marB="45720" anchor="ctr" anchorCtr="0" horzOverflow="overflow">
                    <a:solidFill>
                      <a:srgbClr val="EEE8F4"/>
                    </a:solidFill>
                  </a:tcPr>
                </a:tc>
                <a:tc>
                  <a:txBody>
                    <a:bodyPr/>
                    <a:lstStyle/>
                    <a:p>
                      <a:pPr algn="ctr" defTabSz="457200">
                        <a:defRPr sz="1800">
                          <a:latin typeface="+mj-lt"/>
                          <a:ea typeface="+mj-ea"/>
                          <a:cs typeface="+mj-cs"/>
                          <a:sym typeface="Helvetica"/>
                        </a:defRPr>
                      </a:pPr>
                    </a:p>
                  </a:txBody>
                  <a:tcPr marL="45720" marR="45720" marT="45720" marB="45720" anchor="ctr" anchorCtr="0" horzOverflow="overflow">
                    <a:solidFill>
                      <a:srgbClr val="EEE8F4"/>
                    </a:solidFill>
                  </a:tcPr>
                </a:tc>
              </a:tr>
              <a:tr h="444500">
                <a:tc>
                  <a:txBody>
                    <a:bodyPr/>
                    <a:lstStyle/>
                    <a:p>
                      <a:pPr algn="ctr" defTabSz="457200">
                        <a:defRPr sz="1800"/>
                      </a:pPr>
                      <a:r>
                        <a:rPr>
                          <a:latin typeface="+mj-lt"/>
                          <a:ea typeface="+mj-ea"/>
                          <a:cs typeface="+mj-cs"/>
                          <a:sym typeface="Helvetica"/>
                        </a:rPr>
                        <a:t>9</a:t>
                      </a:r>
                    </a:p>
                  </a:txBody>
                  <a:tcPr marL="45720" marR="45720" marT="45720" marB="45720" anchor="ctr" anchorCtr="0" horzOverflow="overflow">
                    <a:solidFill>
                      <a:srgbClr val="DCCFE9"/>
                    </a:solidFill>
                  </a:tcPr>
                </a:tc>
                <a:tc>
                  <a:txBody>
                    <a:bodyPr/>
                    <a:lstStyle/>
                    <a:p>
                      <a:pPr algn="l" defTabSz="457200">
                        <a:defRPr sz="1800"/>
                      </a:pPr>
                      <a:r>
                        <a:rPr>
                          <a:latin typeface="+mj-lt"/>
                          <a:ea typeface="+mj-ea"/>
                          <a:cs typeface="+mj-cs"/>
                          <a:sym typeface="Helvetica"/>
                        </a:rPr>
                        <a:t>Signed a union contract.</a:t>
                      </a:r>
                    </a:p>
                  </a:txBody>
                  <a:tcPr marL="45720" marR="45720" marT="45720" marB="45720" anchor="ctr" anchorCtr="0" horzOverflow="overflow">
                    <a:solidFill>
                      <a:srgbClr val="DCCFE9"/>
                    </a:solidFill>
                  </a:tcPr>
                </a:tc>
                <a:tc>
                  <a:txBody>
                    <a:bodyPr/>
                    <a:lstStyle/>
                    <a:p>
                      <a:pPr algn="ctr" defTabSz="457200">
                        <a:defRPr sz="1800">
                          <a:latin typeface="+mj-lt"/>
                          <a:ea typeface="+mj-ea"/>
                          <a:cs typeface="+mj-cs"/>
                          <a:sym typeface="Helvetica"/>
                        </a:defRPr>
                      </a:pPr>
                    </a:p>
                  </a:txBody>
                  <a:tcPr marL="45720" marR="45720" marT="45720" marB="45720" anchor="ctr" anchorCtr="0" horzOverflow="overflow">
                    <a:solidFill>
                      <a:srgbClr val="DCCFE9"/>
                    </a:solidFill>
                  </a:tcPr>
                </a:tc>
                <a:tc>
                  <a:txBody>
                    <a:bodyPr/>
                    <a:lstStyle/>
                    <a:p>
                      <a:pPr algn="ctr" defTabSz="457200">
                        <a:defRPr sz="1800">
                          <a:latin typeface="+mj-lt"/>
                          <a:ea typeface="+mj-ea"/>
                          <a:cs typeface="+mj-cs"/>
                          <a:sym typeface="Helvetica"/>
                        </a:defRPr>
                      </a:pPr>
                    </a:p>
                  </a:txBody>
                  <a:tcPr marL="45720" marR="45720" marT="45720" marB="45720" anchor="ctr" anchorCtr="0" horzOverflow="overflow">
                    <a:solidFill>
                      <a:srgbClr val="DCCFE9"/>
                    </a:solidFill>
                  </a:tcPr>
                </a:tc>
              </a:tr>
              <a:tr h="444500">
                <a:tc>
                  <a:txBody>
                    <a:bodyPr/>
                    <a:lstStyle/>
                    <a:p>
                      <a:pPr algn="ctr" defTabSz="457200">
                        <a:defRPr sz="1800"/>
                      </a:pPr>
                      <a:r>
                        <a:rPr>
                          <a:latin typeface="+mj-lt"/>
                          <a:ea typeface="+mj-ea"/>
                          <a:cs typeface="+mj-cs"/>
                          <a:sym typeface="Helvetica"/>
                        </a:rPr>
                        <a:t>10</a:t>
                      </a:r>
                    </a:p>
                  </a:txBody>
                  <a:tcPr marL="45720" marR="45720" marT="45720" marB="45720" anchor="ctr" anchorCtr="0" horzOverflow="overflow">
                    <a:solidFill>
                      <a:srgbClr val="EEE8F4"/>
                    </a:solidFill>
                  </a:tcPr>
                </a:tc>
                <a:tc>
                  <a:txBody>
                    <a:bodyPr/>
                    <a:lstStyle/>
                    <a:p>
                      <a:pPr algn="l" defTabSz="457200">
                        <a:defRPr sz="1800"/>
                      </a:pPr>
                      <a:r>
                        <a:rPr>
                          <a:latin typeface="+mj-lt"/>
                          <a:ea typeface="+mj-ea"/>
                          <a:cs typeface="+mj-cs"/>
                          <a:sym typeface="Helvetica"/>
                        </a:rPr>
                        <a:t>Collected cash for repairs to be made for customers next month.</a:t>
                      </a:r>
                    </a:p>
                  </a:txBody>
                  <a:tcPr marL="45720" marR="45720" marT="45720" marB="45720" anchor="ctr" anchorCtr="0" horzOverflow="overflow">
                    <a:solidFill>
                      <a:srgbClr val="EEE8F4"/>
                    </a:solidFill>
                  </a:tcPr>
                </a:tc>
                <a:tc>
                  <a:txBody>
                    <a:bodyPr/>
                    <a:lstStyle/>
                    <a:p>
                      <a:pPr algn="ctr" defTabSz="457200">
                        <a:defRPr sz="1800">
                          <a:latin typeface="+mj-lt"/>
                          <a:ea typeface="+mj-ea"/>
                          <a:cs typeface="+mj-cs"/>
                          <a:sym typeface="Helvetica"/>
                        </a:defRPr>
                      </a:pPr>
                    </a:p>
                  </a:txBody>
                  <a:tcPr marL="45720" marR="45720" marT="45720" marB="45720" anchor="ctr" anchorCtr="0" horzOverflow="overflow">
                    <a:solidFill>
                      <a:srgbClr val="EEE8F4"/>
                    </a:solidFill>
                  </a:tcPr>
                </a:tc>
                <a:tc>
                  <a:txBody>
                    <a:bodyPr/>
                    <a:lstStyle/>
                    <a:p>
                      <a:pPr algn="ctr" defTabSz="457200">
                        <a:defRPr sz="1800">
                          <a:latin typeface="+mj-lt"/>
                          <a:ea typeface="+mj-ea"/>
                          <a:cs typeface="+mj-cs"/>
                          <a:sym typeface="Helvetica"/>
                        </a:defRPr>
                      </a:pPr>
                    </a:p>
                  </a:txBody>
                  <a:tcPr marL="45720" marR="45720" marT="45720" marB="45720" anchor="ctr" anchorCtr="0" horzOverflow="overflow">
                    <a:solidFill>
                      <a:srgbClr val="EEE8F4"/>
                    </a:solidFill>
                  </a:tcPr>
                </a:tc>
              </a:tr>
              <a:tr h="751840">
                <a:tc>
                  <a:txBody>
                    <a:bodyPr/>
                    <a:lstStyle/>
                    <a:p>
                      <a:pPr algn="ctr" defTabSz="457200">
                        <a:defRPr sz="1800"/>
                      </a:pPr>
                      <a:r>
                        <a:rPr>
                          <a:latin typeface="+mj-lt"/>
                          <a:ea typeface="+mj-ea"/>
                          <a:cs typeface="+mj-cs"/>
                          <a:sym typeface="Helvetica"/>
                        </a:rPr>
                        <a:t>11</a:t>
                      </a:r>
                    </a:p>
                  </a:txBody>
                  <a:tcPr marL="45720" marR="45720" marT="45720" marB="45720" anchor="ctr" anchorCtr="0" horzOverflow="overflow">
                    <a:solidFill>
                      <a:srgbClr val="DCCFE9"/>
                    </a:solidFill>
                  </a:tcPr>
                </a:tc>
                <a:tc>
                  <a:txBody>
                    <a:bodyPr/>
                    <a:lstStyle/>
                    <a:p>
                      <a:pPr algn="l" defTabSz="457200">
                        <a:defRPr sz="1800"/>
                      </a:pPr>
                      <a:r>
                        <a:rPr>
                          <a:latin typeface="+mj-lt"/>
                          <a:ea typeface="+mj-ea"/>
                          <a:cs typeface="+mj-cs"/>
                          <a:sym typeface="Helvetica"/>
                        </a:rPr>
                        <a:t>Transferred this month’s portion of prepaid insurance that was used to Insurance Expense.</a:t>
                      </a:r>
                    </a:p>
                  </a:txBody>
                  <a:tcPr marL="45720" marR="45720" marT="45720" marB="45720" anchor="ctr" anchorCtr="0" horzOverflow="overflow">
                    <a:solidFill>
                      <a:srgbClr val="DCCFE9"/>
                    </a:solidFill>
                  </a:tcPr>
                </a:tc>
                <a:tc>
                  <a:txBody>
                    <a:bodyPr/>
                    <a:lstStyle/>
                    <a:p>
                      <a:pPr algn="ctr" defTabSz="457200">
                        <a:defRPr sz="1800">
                          <a:latin typeface="+mj-lt"/>
                          <a:ea typeface="+mj-ea"/>
                          <a:cs typeface="+mj-cs"/>
                          <a:sym typeface="Helvetica"/>
                        </a:defRPr>
                      </a:pPr>
                    </a:p>
                  </a:txBody>
                  <a:tcPr marL="45720" marR="45720" marT="45720" marB="45720" anchor="ctr" anchorCtr="0" horzOverflow="overflow">
                    <a:solidFill>
                      <a:srgbClr val="DCCFE9"/>
                    </a:solidFill>
                  </a:tcPr>
                </a:tc>
                <a:tc>
                  <a:txBody>
                    <a:bodyPr/>
                    <a:lstStyle/>
                    <a:p>
                      <a:pPr algn="ctr" defTabSz="457200">
                        <a:defRPr sz="1800">
                          <a:latin typeface="+mj-lt"/>
                          <a:ea typeface="+mj-ea"/>
                          <a:cs typeface="+mj-cs"/>
                          <a:sym typeface="Helvetica"/>
                        </a:defRPr>
                      </a:pPr>
                    </a:p>
                  </a:txBody>
                  <a:tcPr marL="45720" marR="45720" marT="45720" marB="45720" anchor="ctr" anchorCtr="0" horzOverflow="overflow">
                    <a:solidFill>
                      <a:srgbClr val="DCCFE9"/>
                    </a:solidFill>
                  </a:tcPr>
                </a:tc>
              </a:tr>
            </a:tbl>
          </a:graphicData>
        </a:graphic>
      </p:graphicFrame>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1" name="Content Placeholder 2"/>
          <p:cNvSpPr txBox="1"/>
          <p:nvPr>
            <p:ph type="body" idx="1"/>
          </p:nvPr>
        </p:nvSpPr>
        <p:spPr>
          <a:xfrm>
            <a:off x="581191" y="2497872"/>
            <a:ext cx="11029617" cy="3477478"/>
          </a:xfrm>
          <a:prstGeom prst="rect">
            <a:avLst/>
          </a:prstGeom>
        </p:spPr>
        <p:txBody>
          <a:bodyPr/>
          <a:lstStyle>
            <a:lvl1pPr marL="0" indent="0" algn="ctr">
              <a:spcBef>
                <a:spcPts val="1000"/>
              </a:spcBef>
              <a:buSzTx/>
              <a:buFont typeface="Wingdings 2"/>
              <a:buNone/>
              <a:defRPr b="1" sz="4400"/>
            </a:lvl1pPr>
          </a:lstStyle>
          <a:p>
            <a:pPr/>
            <a:r>
              <a:t>Analyzing Business Transactions</a:t>
            </a:r>
          </a:p>
        </p:txBody>
      </p:sp>
      <p:sp>
        <p:nvSpPr>
          <p:cNvPr id="1132"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4"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35" name="Rectangle 4"/>
          <p:cNvSpPr txBox="1"/>
          <p:nvPr/>
        </p:nvSpPr>
        <p:spPr>
          <a:xfrm>
            <a:off x="390017" y="599158"/>
            <a:ext cx="5692328" cy="61620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600"/>
              </a:spcBef>
              <a:defRPr b="1">
                <a:latin typeface="+mj-lt"/>
                <a:ea typeface="+mj-ea"/>
                <a:cs typeface="+mj-cs"/>
                <a:sym typeface="Helvetica"/>
              </a:defRPr>
            </a:pPr>
            <a:r>
              <a:t>Transactions summary:</a:t>
            </a:r>
          </a:p>
          <a:p>
            <a:pPr marL="406400" indent="-279400">
              <a:spcBef>
                <a:spcPts val="600"/>
              </a:spcBef>
              <a:buSzPct val="100000"/>
              <a:buAutoNum type="arabicPeriod" startAt="1"/>
              <a:defRPr>
                <a:latin typeface="Helvetica Light"/>
                <a:ea typeface="Helvetica Light"/>
                <a:cs typeface="Helvetica Light"/>
                <a:sym typeface="Helvetica Light"/>
              </a:defRPr>
            </a:pPr>
            <a:r>
              <a:t>Issued share capital for $10,000 cash.</a:t>
            </a:r>
          </a:p>
          <a:p>
            <a:pPr marL="406400" indent="-279400">
              <a:spcBef>
                <a:spcPts val="600"/>
              </a:spcBef>
              <a:buSzPct val="100000"/>
              <a:buAutoNum type="arabicPeriod" startAt="1"/>
              <a:defRPr>
                <a:latin typeface="Helvetica Light"/>
                <a:ea typeface="Helvetica Light"/>
                <a:cs typeface="Helvetica Light"/>
                <a:sym typeface="Helvetica Light"/>
              </a:defRPr>
            </a:pPr>
            <a:r>
              <a:t>Received a bank loan for $3,000.</a:t>
            </a:r>
          </a:p>
          <a:p>
            <a:pPr marL="406400" indent="-279400">
              <a:spcBef>
                <a:spcPts val="600"/>
              </a:spcBef>
              <a:buSzPct val="100000"/>
              <a:buAutoNum type="arabicPeriod" startAt="1"/>
              <a:defRPr>
                <a:latin typeface="Helvetica Light"/>
                <a:ea typeface="Helvetica Light"/>
                <a:cs typeface="Helvetica Light"/>
                <a:sym typeface="Helvetica Light"/>
              </a:defRPr>
            </a:pPr>
            <a:r>
              <a:t>Purchased equipment for $3,000 cash.</a:t>
            </a:r>
          </a:p>
          <a:p>
            <a:pPr marL="406400" indent="-279400">
              <a:spcBef>
                <a:spcPts val="600"/>
              </a:spcBef>
              <a:buSzPct val="100000"/>
              <a:buAutoNum type="arabicPeriod" startAt="1"/>
              <a:defRPr>
                <a:latin typeface="Helvetica Light"/>
                <a:ea typeface="Helvetica Light"/>
                <a:cs typeface="Helvetica Light"/>
                <a:sym typeface="Helvetica Light"/>
              </a:defRPr>
            </a:pPr>
            <a:r>
              <a:t>Purchased a truck for $8,000; paid $3,000 cash and incurred a bank loan for the balance.</a:t>
            </a:r>
          </a:p>
          <a:p>
            <a:pPr marL="406400" indent="-279400">
              <a:spcBef>
                <a:spcPts val="600"/>
              </a:spcBef>
              <a:buSzPct val="100000"/>
              <a:buAutoNum type="arabicPeriod" startAt="1"/>
              <a:defRPr>
                <a:latin typeface="Helvetica Light"/>
                <a:ea typeface="Helvetica Light"/>
                <a:cs typeface="Helvetica Light"/>
                <a:sym typeface="Helvetica Light"/>
              </a:defRPr>
            </a:pPr>
            <a:r>
              <a:t>Paid $2,400 for a comprehensive one-year insurance policy effective January 1.</a:t>
            </a:r>
          </a:p>
          <a:p>
            <a:pPr marL="406400" indent="-279400">
              <a:spcBef>
                <a:spcPts val="600"/>
              </a:spcBef>
              <a:buSzPct val="100000"/>
              <a:buAutoNum type="arabicPeriod" startAt="1"/>
              <a:defRPr>
                <a:latin typeface="Helvetica Light"/>
                <a:ea typeface="Helvetica Light"/>
                <a:cs typeface="Helvetica Light"/>
                <a:sym typeface="Helvetica Light"/>
              </a:defRPr>
            </a:pPr>
            <a:r>
              <a:t>Paid $2,000 cash to reduce the bank loan.</a:t>
            </a:r>
          </a:p>
          <a:p>
            <a:pPr marL="406400" indent="-279400">
              <a:spcBef>
                <a:spcPts val="600"/>
              </a:spcBef>
              <a:buSzPct val="100000"/>
              <a:buAutoNum type="arabicPeriod" startAt="1"/>
              <a:defRPr>
                <a:latin typeface="Helvetica Light"/>
                <a:ea typeface="Helvetica Light"/>
                <a:cs typeface="Helvetica Light"/>
                <a:sym typeface="Helvetica Light"/>
              </a:defRPr>
            </a:pPr>
            <a:r>
              <a:t>Received $400 as an advance payment for repair services to be provided over the next two months as follows: $300 for February, $100 for March.</a:t>
            </a:r>
          </a:p>
          <a:p>
            <a:pPr marL="406400" indent="-279400">
              <a:spcBef>
                <a:spcPts val="600"/>
              </a:spcBef>
              <a:buSzPct val="100000"/>
              <a:buAutoNum type="arabicPeriod" startAt="1"/>
              <a:defRPr>
                <a:latin typeface="Helvetica Light"/>
                <a:ea typeface="Helvetica Light"/>
                <a:cs typeface="Helvetica Light"/>
                <a:sym typeface="Helvetica Light"/>
              </a:defRPr>
            </a:pPr>
            <a:r>
              <a:t>Performed repairs for $8,000 cash and $2,000 on credit.</a:t>
            </a:r>
          </a:p>
          <a:p>
            <a:pPr marL="406400" indent="-279400">
              <a:spcBef>
                <a:spcPts val="600"/>
              </a:spcBef>
              <a:buSzPct val="100000"/>
              <a:buAutoNum type="arabicPeriod" startAt="1"/>
              <a:defRPr>
                <a:latin typeface="Helvetica Light"/>
                <a:ea typeface="Helvetica Light"/>
                <a:cs typeface="Helvetica Light"/>
                <a:sym typeface="Helvetica Light"/>
              </a:defRPr>
            </a:pPr>
            <a:r>
              <a:t>Paid a total of $7,100 for operating expenses incurred during the month; also incurred an expense on account for $700.</a:t>
            </a:r>
          </a:p>
          <a:p>
            <a:pPr marL="406400" indent="-279400">
              <a:spcBef>
                <a:spcPts val="600"/>
              </a:spcBef>
              <a:buSzPct val="100000"/>
              <a:buAutoNum type="arabicPeriod" startAt="1"/>
              <a:defRPr>
                <a:latin typeface="Helvetica Light"/>
                <a:ea typeface="Helvetica Light"/>
                <a:cs typeface="Helvetica Light"/>
                <a:sym typeface="Helvetica Light"/>
              </a:defRPr>
            </a:pPr>
            <a:r>
              <a:t>Dividends of $200 were paid in cash to the only shareholder, Bob Baldwin.</a:t>
            </a:r>
          </a:p>
        </p:txBody>
      </p:sp>
      <p:graphicFrame>
        <p:nvGraphicFramePr>
          <p:cNvPr id="1136" name="Table 1"/>
          <p:cNvGraphicFramePr/>
          <p:nvPr/>
        </p:nvGraphicFramePr>
        <p:xfrm>
          <a:off x="6027854" y="1022339"/>
          <a:ext cx="6051787" cy="5480779"/>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64467"/>
                <a:gridCol w="1851453"/>
                <a:gridCol w="250387"/>
                <a:gridCol w="1730141"/>
                <a:gridCol w="220918"/>
                <a:gridCol w="1621716"/>
              </a:tblGrid>
              <a:tr h="497098">
                <a:tc>
                  <a:txBody>
                    <a:bodyPr/>
                    <a:lstStyle/>
                    <a:p>
                      <a:pPr algn="ctr" defTabSz="457200">
                        <a:defRPr sz="1600">
                          <a:latin typeface="+mj-lt"/>
                          <a:ea typeface="+mj-ea"/>
                          <a:cs typeface="+mj-cs"/>
                          <a:sym typeface="Helvetica"/>
                        </a:defRPr>
                      </a:pPr>
                    </a:p>
                  </a:txBody>
                  <a:tcPr marL="45720" marR="45720" marT="45720" marB="45720" anchor="ctr" anchorCtr="0" horzOverflow="overflow"/>
                </a:tc>
                <a:tc>
                  <a:txBody>
                    <a:bodyPr/>
                    <a:lstStyle/>
                    <a:p>
                      <a:pPr algn="ctr" defTabSz="457200">
                        <a:defRPr b="0" sz="1800">
                          <a:solidFill>
                            <a:srgbClr val="000000"/>
                          </a:solidFill>
                        </a:defRPr>
                      </a:pPr>
                      <a:r>
                        <a:rPr b="1" sz="1600">
                          <a:solidFill>
                            <a:srgbClr val="FFFFFF"/>
                          </a:solidFill>
                          <a:latin typeface="+mj-lt"/>
                          <a:ea typeface="+mj-ea"/>
                          <a:cs typeface="+mj-cs"/>
                          <a:sym typeface="Helvetica"/>
                        </a:rPr>
                        <a:t>Asset</a:t>
                      </a:r>
                    </a:p>
                  </a:txBody>
                  <a:tcPr marL="45720" marR="45720" marT="45720" marB="45720" anchor="ctr" anchorCtr="0" horzOverflow="overflow"/>
                </a:tc>
                <a:tc>
                  <a:txBody>
                    <a:bodyPr/>
                    <a:lstStyle/>
                    <a:p>
                      <a:pPr algn="ctr" defTabSz="457200">
                        <a:defRPr b="0" sz="1800">
                          <a:solidFill>
                            <a:srgbClr val="000000"/>
                          </a:solidFill>
                        </a:defRPr>
                      </a:pPr>
                      <a:r>
                        <a:rPr b="1" sz="1600">
                          <a:solidFill>
                            <a:srgbClr val="FFFFFF"/>
                          </a:solidFill>
                          <a:latin typeface="+mj-lt"/>
                          <a:ea typeface="+mj-ea"/>
                          <a:cs typeface="+mj-cs"/>
                          <a:sym typeface="Helvetica"/>
                        </a:rPr>
                        <a:t>=</a:t>
                      </a:r>
                    </a:p>
                  </a:txBody>
                  <a:tcPr marL="45720" marR="45720" marT="45720" marB="45720" anchor="ctr" anchorCtr="0" horzOverflow="overflow"/>
                </a:tc>
                <a:tc>
                  <a:txBody>
                    <a:bodyPr/>
                    <a:lstStyle/>
                    <a:p>
                      <a:pPr algn="ctr" defTabSz="457200">
                        <a:defRPr b="0" sz="1800">
                          <a:solidFill>
                            <a:srgbClr val="000000"/>
                          </a:solidFill>
                        </a:defRPr>
                      </a:pPr>
                      <a:r>
                        <a:rPr b="1" sz="1600">
                          <a:solidFill>
                            <a:srgbClr val="FFFFFF"/>
                          </a:solidFill>
                          <a:latin typeface="+mj-lt"/>
                          <a:ea typeface="+mj-ea"/>
                          <a:cs typeface="+mj-cs"/>
                          <a:sym typeface="Helvetica"/>
                        </a:rPr>
                        <a:t>Liabilities</a:t>
                      </a:r>
                    </a:p>
                  </a:txBody>
                  <a:tcPr marL="45720" marR="45720" marT="45720" marB="45720" anchor="ctr" anchorCtr="0" horzOverflow="overflow"/>
                </a:tc>
                <a:tc>
                  <a:txBody>
                    <a:bodyPr/>
                    <a:lstStyle/>
                    <a:p>
                      <a:pPr algn="ctr" defTabSz="457200">
                        <a:defRPr b="0" sz="1800">
                          <a:solidFill>
                            <a:srgbClr val="000000"/>
                          </a:solidFill>
                        </a:defRPr>
                      </a:pPr>
                      <a:r>
                        <a:rPr b="1" sz="1600">
                          <a:solidFill>
                            <a:srgbClr val="FFFFFF"/>
                          </a:solidFill>
                          <a:latin typeface="+mj-lt"/>
                          <a:ea typeface="+mj-ea"/>
                          <a:cs typeface="+mj-cs"/>
                          <a:sym typeface="Helvetica"/>
                        </a:rPr>
                        <a:t>+</a:t>
                      </a:r>
                    </a:p>
                  </a:txBody>
                  <a:tcPr marL="45720" marR="45720" marT="45720" marB="45720" anchor="ctr" anchorCtr="0" horzOverflow="overflow"/>
                </a:tc>
                <a:tc>
                  <a:txBody>
                    <a:bodyPr/>
                    <a:lstStyle/>
                    <a:p>
                      <a:pPr algn="ctr" defTabSz="457200">
                        <a:defRPr b="0" sz="1800">
                          <a:solidFill>
                            <a:srgbClr val="000000"/>
                          </a:solidFill>
                        </a:defRPr>
                      </a:pPr>
                      <a:r>
                        <a:rPr b="1" sz="1600">
                          <a:solidFill>
                            <a:srgbClr val="FFFFFF"/>
                          </a:solidFill>
                          <a:latin typeface="+mj-lt"/>
                          <a:ea typeface="+mj-ea"/>
                          <a:cs typeface="+mj-cs"/>
                          <a:sym typeface="Helvetica"/>
                        </a:rPr>
                        <a:t>Equity</a:t>
                      </a:r>
                    </a:p>
                  </a:txBody>
                  <a:tcPr marL="45720" marR="45720" marT="45720" marB="45720" anchor="ctr" anchorCtr="0" horzOverflow="overflow"/>
                </a:tc>
              </a:tr>
              <a:tr h="497098">
                <a:tc>
                  <a:txBody>
                    <a:bodyPr/>
                    <a:lstStyle/>
                    <a:p>
                      <a:pPr algn="ctr" defTabSz="457200">
                        <a:defRPr sz="1800"/>
                      </a:pPr>
                      <a:r>
                        <a:rPr sz="1600">
                          <a:latin typeface="+mj-lt"/>
                          <a:ea typeface="+mj-ea"/>
                          <a:cs typeface="+mj-cs"/>
                          <a:sym typeface="Helvetica"/>
                        </a:rPr>
                        <a:t>1</a:t>
                      </a: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r>
              <a:tr h="497098">
                <a:tc>
                  <a:txBody>
                    <a:bodyPr/>
                    <a:lstStyle/>
                    <a:p>
                      <a:pPr algn="ctr" defTabSz="457200">
                        <a:defRPr sz="1800"/>
                      </a:pPr>
                      <a:r>
                        <a:rPr sz="1600">
                          <a:latin typeface="+mj-lt"/>
                          <a:ea typeface="+mj-ea"/>
                          <a:cs typeface="+mj-cs"/>
                          <a:sym typeface="Helvetica"/>
                        </a:rPr>
                        <a:t>2</a:t>
                      </a: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r>
              <a:tr h="497098">
                <a:tc>
                  <a:txBody>
                    <a:bodyPr/>
                    <a:lstStyle/>
                    <a:p>
                      <a:pPr algn="ctr" defTabSz="457200">
                        <a:defRPr sz="1800"/>
                      </a:pPr>
                      <a:r>
                        <a:rPr sz="1600">
                          <a:latin typeface="+mj-lt"/>
                          <a:ea typeface="+mj-ea"/>
                          <a:cs typeface="+mj-cs"/>
                          <a:sym typeface="Helvetica"/>
                        </a:rPr>
                        <a:t>3</a:t>
                      </a: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r>
              <a:tr h="497098">
                <a:tc>
                  <a:txBody>
                    <a:bodyPr/>
                    <a:lstStyle/>
                    <a:p>
                      <a:pPr algn="ctr" defTabSz="457200">
                        <a:defRPr sz="1800"/>
                      </a:pPr>
                      <a:r>
                        <a:rPr sz="1600">
                          <a:latin typeface="+mj-lt"/>
                          <a:ea typeface="+mj-ea"/>
                          <a:cs typeface="+mj-cs"/>
                          <a:sym typeface="Helvetica"/>
                        </a:rPr>
                        <a:t>4</a:t>
                      </a: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r>
              <a:tr h="497098">
                <a:tc>
                  <a:txBody>
                    <a:bodyPr/>
                    <a:lstStyle/>
                    <a:p>
                      <a:pPr algn="ctr" defTabSz="457200">
                        <a:defRPr sz="1800"/>
                      </a:pPr>
                      <a:r>
                        <a:rPr sz="1600">
                          <a:latin typeface="+mj-lt"/>
                          <a:ea typeface="+mj-ea"/>
                          <a:cs typeface="+mj-cs"/>
                          <a:sym typeface="Helvetica"/>
                        </a:rPr>
                        <a:t>5</a:t>
                      </a: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r>
              <a:tr h="497098">
                <a:tc>
                  <a:txBody>
                    <a:bodyPr/>
                    <a:lstStyle/>
                    <a:p>
                      <a:pPr algn="ctr" defTabSz="457200">
                        <a:defRPr sz="1800"/>
                      </a:pPr>
                      <a:r>
                        <a:rPr sz="1600">
                          <a:latin typeface="+mj-lt"/>
                          <a:ea typeface="+mj-ea"/>
                          <a:cs typeface="+mj-cs"/>
                          <a:sym typeface="Helvetica"/>
                        </a:rPr>
                        <a:t>6</a:t>
                      </a: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r>
              <a:tr h="497098">
                <a:tc>
                  <a:txBody>
                    <a:bodyPr/>
                    <a:lstStyle/>
                    <a:p>
                      <a:pPr algn="ctr" defTabSz="457200">
                        <a:defRPr sz="1800"/>
                      </a:pPr>
                      <a:r>
                        <a:rPr sz="1600">
                          <a:latin typeface="+mj-lt"/>
                          <a:ea typeface="+mj-ea"/>
                          <a:cs typeface="+mj-cs"/>
                          <a:sym typeface="Helvetica"/>
                        </a:rPr>
                        <a:t>7</a:t>
                      </a: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r>
              <a:tr h="497098">
                <a:tc>
                  <a:txBody>
                    <a:bodyPr/>
                    <a:lstStyle/>
                    <a:p>
                      <a:pPr algn="ctr" defTabSz="457200">
                        <a:defRPr sz="1800"/>
                      </a:pPr>
                      <a:r>
                        <a:rPr sz="1600">
                          <a:latin typeface="+mj-lt"/>
                          <a:ea typeface="+mj-ea"/>
                          <a:cs typeface="+mj-cs"/>
                          <a:sym typeface="Helvetica"/>
                        </a:rPr>
                        <a:t>8</a:t>
                      </a: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r>
              <a:tr h="497098">
                <a:tc>
                  <a:txBody>
                    <a:bodyPr/>
                    <a:lstStyle/>
                    <a:p>
                      <a:pPr algn="ctr" defTabSz="457200">
                        <a:defRPr sz="1800"/>
                      </a:pPr>
                      <a:r>
                        <a:rPr sz="1600">
                          <a:latin typeface="+mj-lt"/>
                          <a:ea typeface="+mj-ea"/>
                          <a:cs typeface="+mj-cs"/>
                          <a:sym typeface="Helvetica"/>
                        </a:rPr>
                        <a:t>9</a:t>
                      </a: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r>
              <a:tr h="497098">
                <a:tc>
                  <a:txBody>
                    <a:bodyPr/>
                    <a:lstStyle/>
                    <a:p>
                      <a:pPr algn="ctr" defTabSz="457200">
                        <a:defRPr sz="1800"/>
                      </a:pPr>
                      <a:r>
                        <a:rPr sz="1600">
                          <a:latin typeface="+mj-lt"/>
                          <a:ea typeface="+mj-ea"/>
                          <a:cs typeface="+mj-cs"/>
                          <a:sym typeface="Helvetica"/>
                        </a:rPr>
                        <a:t>10</a:t>
                      </a: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c>
                  <a:txBody>
                    <a:bodyPr/>
                    <a:lstStyle/>
                    <a:p>
                      <a:pPr algn="l" defTabSz="457200">
                        <a:defRPr sz="1600">
                          <a:latin typeface="+mj-lt"/>
                          <a:ea typeface="+mj-ea"/>
                          <a:cs typeface="+mj-cs"/>
                          <a:sym typeface="Helvetica"/>
                        </a:defRPr>
                      </a:pPr>
                    </a:p>
                  </a:txBody>
                  <a:tcPr marL="45720" marR="45720" marT="45720" marB="45720" anchor="ctr" anchorCtr="0" horzOverflow="overflow"/>
                </a:tc>
              </a:tr>
            </a:tbl>
          </a:graphicData>
        </a:graphic>
      </p:graphicFrame>
      <p:sp>
        <p:nvSpPr>
          <p:cNvPr id="1137" name="TextBox 5"/>
          <p:cNvSpPr txBox="1"/>
          <p:nvPr/>
        </p:nvSpPr>
        <p:spPr>
          <a:xfrm>
            <a:off x="7451868" y="620481"/>
            <a:ext cx="3426779"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1600">
                <a:latin typeface="+mj-lt"/>
                <a:ea typeface="+mj-ea"/>
                <a:cs typeface="+mj-cs"/>
                <a:sym typeface="Helvetica"/>
              </a:defRPr>
            </a:lvl1pPr>
          </a:lstStyle>
          <a:p>
            <a:pPr/>
            <a:r>
              <a:t>Effect on the Accounting Equation</a:t>
            </a:r>
          </a:p>
        </p:txBody>
      </p:sp>
      <p:sp>
        <p:nvSpPr>
          <p:cNvPr id="1138" name="TextBox 2"/>
          <p:cNvSpPr txBox="1"/>
          <p:nvPr/>
        </p:nvSpPr>
        <p:spPr>
          <a:xfrm>
            <a:off x="5615317" y="620481"/>
            <a:ext cx="1327806"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atin typeface="+mj-lt"/>
                <a:ea typeface="+mj-ea"/>
                <a:cs typeface="+mj-cs"/>
                <a:sym typeface="Helvetica"/>
              </a:defRPr>
            </a:lvl1pPr>
          </a:lstStyle>
          <a:p>
            <a:pPr/>
            <a:r>
              <a:t>Transaction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3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137"/>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11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37" grpId="2"/>
      <p:bldP build="whole" bldLvl="1" animBg="1" rev="0" advAuto="0" spid="1136" grpId="3"/>
      <p:bldP build="whole" bldLvl="1" animBg="1" rev="0" advAuto="0" spid="1138" grpId="1"/>
    </p:bldLst>
  </p:timing>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0"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41" name="Picture 4" descr="Picture 4"/>
          <p:cNvPicPr>
            <a:picLocks noChangeAspect="1"/>
          </p:cNvPicPr>
          <p:nvPr/>
        </p:nvPicPr>
        <p:blipFill>
          <a:blip r:embed="rId2">
            <a:extLst/>
          </a:blip>
          <a:stretch>
            <a:fillRect/>
          </a:stretch>
        </p:blipFill>
        <p:spPr>
          <a:xfrm>
            <a:off x="1864698" y="635000"/>
            <a:ext cx="8389323" cy="6154040"/>
          </a:xfrm>
          <a:prstGeom prst="rect">
            <a:avLst/>
          </a:prstGeom>
          <a:ln w="12700">
            <a:miter lim="400000"/>
          </a:ln>
        </p:spPr>
      </p:pic>
      <p:pic>
        <p:nvPicPr>
          <p:cNvPr id="1142" name="Picture 5" descr="Picture 5"/>
          <p:cNvPicPr>
            <a:picLocks noChangeAspect="1"/>
          </p:cNvPicPr>
          <p:nvPr/>
        </p:nvPicPr>
        <p:blipFill>
          <a:blip r:embed="rId3">
            <a:extLst/>
          </a:blip>
          <a:stretch>
            <a:fillRect/>
          </a:stretch>
        </p:blipFill>
        <p:spPr>
          <a:xfrm>
            <a:off x="2383366" y="1295400"/>
            <a:ext cx="715434" cy="1651000"/>
          </a:xfrm>
          <a:prstGeom prst="rect">
            <a:avLst/>
          </a:prstGeom>
          <a:ln w="12700">
            <a:miter lim="400000"/>
          </a:ln>
        </p:spPr>
      </p:pic>
      <p:sp>
        <p:nvSpPr>
          <p:cNvPr id="1143" name="Rectangle 6"/>
          <p:cNvSpPr/>
          <p:nvPr/>
        </p:nvSpPr>
        <p:spPr>
          <a:xfrm>
            <a:off x="2556933" y="2946400"/>
            <a:ext cx="541868" cy="1778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144" name="Rectangle 7"/>
          <p:cNvSpPr/>
          <p:nvPr/>
        </p:nvSpPr>
        <p:spPr>
          <a:xfrm>
            <a:off x="4089398" y="2120900"/>
            <a:ext cx="541868" cy="1778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145" name="Rectangle 8"/>
          <p:cNvSpPr/>
          <p:nvPr/>
        </p:nvSpPr>
        <p:spPr>
          <a:xfrm>
            <a:off x="4800600" y="1710266"/>
            <a:ext cx="541868" cy="177801"/>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146" name="Rectangle 9"/>
          <p:cNvSpPr/>
          <p:nvPr/>
        </p:nvSpPr>
        <p:spPr>
          <a:xfrm>
            <a:off x="8585200" y="1295400"/>
            <a:ext cx="626533" cy="160867"/>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147" name="Rectangle 10"/>
          <p:cNvSpPr/>
          <p:nvPr/>
        </p:nvSpPr>
        <p:spPr>
          <a:xfrm>
            <a:off x="9593360" y="2946399"/>
            <a:ext cx="541868" cy="778934"/>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1148" name="Picture 11" descr="Picture 11"/>
          <p:cNvPicPr>
            <a:picLocks noChangeAspect="1"/>
          </p:cNvPicPr>
          <p:nvPr/>
        </p:nvPicPr>
        <p:blipFill>
          <a:blip r:embed="rId3">
            <a:extLst/>
          </a:blip>
          <a:stretch>
            <a:fillRect/>
          </a:stretch>
        </p:blipFill>
        <p:spPr>
          <a:xfrm>
            <a:off x="5505894" y="1295400"/>
            <a:ext cx="715434" cy="1651000"/>
          </a:xfrm>
          <a:prstGeom prst="rect">
            <a:avLst/>
          </a:prstGeom>
          <a:ln w="12700">
            <a:miter lim="400000"/>
          </a:ln>
        </p:spPr>
      </p:pic>
      <p:sp>
        <p:nvSpPr>
          <p:cNvPr id="1149" name="Rectangle 12"/>
          <p:cNvSpPr/>
          <p:nvPr/>
        </p:nvSpPr>
        <p:spPr>
          <a:xfrm>
            <a:off x="6091820" y="2946400"/>
            <a:ext cx="541868" cy="1778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150" name="Rectangle 13"/>
          <p:cNvSpPr/>
          <p:nvPr/>
        </p:nvSpPr>
        <p:spPr>
          <a:xfrm>
            <a:off x="7069273" y="2540000"/>
            <a:ext cx="541868" cy="177800"/>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1151" name="Picture 14" descr="Picture 14"/>
          <p:cNvPicPr>
            <a:picLocks noChangeAspect="1"/>
          </p:cNvPicPr>
          <p:nvPr/>
        </p:nvPicPr>
        <p:blipFill>
          <a:blip r:embed="rId3">
            <a:extLst/>
          </a:blip>
          <a:stretch>
            <a:fillRect/>
          </a:stretch>
        </p:blipFill>
        <p:spPr>
          <a:xfrm>
            <a:off x="7645582" y="1295399"/>
            <a:ext cx="715434" cy="1651001"/>
          </a:xfrm>
          <a:prstGeom prst="rect">
            <a:avLst/>
          </a:prstGeom>
          <a:ln w="12700">
            <a:miter lim="400000"/>
          </a:ln>
        </p:spPr>
      </p:pic>
      <p:pic>
        <p:nvPicPr>
          <p:cNvPr id="1152" name="Picture 15" descr="Picture 15"/>
          <p:cNvPicPr>
            <a:picLocks noChangeAspect="1"/>
          </p:cNvPicPr>
          <p:nvPr/>
        </p:nvPicPr>
        <p:blipFill>
          <a:blip r:embed="rId3">
            <a:extLst/>
          </a:blip>
          <a:stretch>
            <a:fillRect/>
          </a:stretch>
        </p:blipFill>
        <p:spPr>
          <a:xfrm>
            <a:off x="9507050" y="1295399"/>
            <a:ext cx="566406" cy="1651001"/>
          </a:xfrm>
          <a:prstGeom prst="rect">
            <a:avLst/>
          </a:prstGeom>
          <a:ln w="12700">
            <a:miter lim="400000"/>
          </a:ln>
        </p:spPr>
      </p:pic>
      <p:pic>
        <p:nvPicPr>
          <p:cNvPr id="1153" name="Picture 16" descr="Picture 16"/>
          <p:cNvPicPr>
            <a:picLocks noChangeAspect="1"/>
          </p:cNvPicPr>
          <p:nvPr/>
        </p:nvPicPr>
        <p:blipFill>
          <a:blip r:embed="rId3">
            <a:extLst/>
          </a:blip>
          <a:stretch>
            <a:fillRect/>
          </a:stretch>
        </p:blipFill>
        <p:spPr>
          <a:xfrm>
            <a:off x="3284689" y="1295399"/>
            <a:ext cx="715434" cy="1651001"/>
          </a:xfrm>
          <a:prstGeom prst="rect">
            <a:avLst/>
          </a:prstGeom>
          <a:ln w="12700">
            <a:miter lim="400000"/>
          </a:ln>
        </p:spPr>
      </p:pic>
      <p:sp>
        <p:nvSpPr>
          <p:cNvPr id="1154" name="Rectangle 17"/>
          <p:cNvSpPr/>
          <p:nvPr/>
        </p:nvSpPr>
        <p:spPr>
          <a:xfrm>
            <a:off x="2556932" y="3987798"/>
            <a:ext cx="7516525" cy="177801"/>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1155" name="Picture 18" descr="Picture 18"/>
          <p:cNvPicPr>
            <a:picLocks noChangeAspect="1"/>
          </p:cNvPicPr>
          <p:nvPr/>
        </p:nvPicPr>
        <p:blipFill>
          <a:blip r:embed="rId4">
            <a:extLst/>
          </a:blip>
          <a:stretch>
            <a:fillRect/>
          </a:stretch>
        </p:blipFill>
        <p:spPr>
          <a:xfrm>
            <a:off x="2594068" y="3765548"/>
            <a:ext cx="504732" cy="182035"/>
          </a:xfrm>
          <a:prstGeom prst="rect">
            <a:avLst/>
          </a:prstGeom>
          <a:ln w="12700">
            <a:miter lim="400000"/>
          </a:ln>
        </p:spPr>
      </p:pic>
      <p:pic>
        <p:nvPicPr>
          <p:cNvPr id="1156" name="Picture 19" descr="Picture 19"/>
          <p:cNvPicPr>
            <a:picLocks noChangeAspect="1"/>
          </p:cNvPicPr>
          <p:nvPr/>
        </p:nvPicPr>
        <p:blipFill>
          <a:blip r:embed="rId4">
            <a:extLst/>
          </a:blip>
          <a:stretch>
            <a:fillRect/>
          </a:stretch>
        </p:blipFill>
        <p:spPr>
          <a:xfrm>
            <a:off x="9603460" y="3748613"/>
            <a:ext cx="504732" cy="182035"/>
          </a:xfrm>
          <a:prstGeom prst="rect">
            <a:avLst/>
          </a:prstGeom>
          <a:ln w="12700">
            <a:miter lim="400000"/>
          </a:ln>
        </p:spPr>
      </p:pic>
      <p:sp>
        <p:nvSpPr>
          <p:cNvPr id="1157" name="Rectangle 20"/>
          <p:cNvSpPr/>
          <p:nvPr/>
        </p:nvSpPr>
        <p:spPr>
          <a:xfrm>
            <a:off x="4478866" y="6423914"/>
            <a:ext cx="592667" cy="247820"/>
          </a:xfrm>
          <a:prstGeom prst="rect">
            <a:avLst/>
          </a:prstGeom>
          <a:solidFill>
            <a:srgbClr val="D6E8F1"/>
          </a:solidFill>
          <a:ln w="12700">
            <a:miter lim="400000"/>
          </a:ln>
        </p:spPr>
        <p:txBody>
          <a:bodyPr lIns="45719" rIns="45719" anchor="ctr"/>
          <a:lstStyle/>
          <a:p>
            <a:pPr algn="ctr">
              <a:defRPr>
                <a:solidFill>
                  <a:srgbClr val="FFFFFF"/>
                </a:solidFill>
              </a:defRPr>
            </a:pPr>
          </a:p>
        </p:txBody>
      </p:sp>
      <p:sp>
        <p:nvSpPr>
          <p:cNvPr id="1158" name="Rectangle 21"/>
          <p:cNvSpPr/>
          <p:nvPr/>
        </p:nvSpPr>
        <p:spPr>
          <a:xfrm>
            <a:off x="8855871" y="6398512"/>
            <a:ext cx="533662" cy="247820"/>
          </a:xfrm>
          <a:prstGeom prst="rect">
            <a:avLst/>
          </a:prstGeom>
          <a:solidFill>
            <a:srgbClr val="D6E8F1"/>
          </a:solidFill>
          <a:ln w="12700">
            <a:miter lim="400000"/>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0"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61" name="Picture 4" descr="Picture 4"/>
          <p:cNvPicPr>
            <a:picLocks noChangeAspect="1"/>
          </p:cNvPicPr>
          <p:nvPr/>
        </p:nvPicPr>
        <p:blipFill>
          <a:blip r:embed="rId2">
            <a:extLst/>
          </a:blip>
          <a:stretch>
            <a:fillRect/>
          </a:stretch>
        </p:blipFill>
        <p:spPr>
          <a:xfrm>
            <a:off x="1864698" y="635000"/>
            <a:ext cx="8389323" cy="6154040"/>
          </a:xfrm>
          <a:prstGeom prst="rect">
            <a:avLst/>
          </a:prstGeom>
          <a:ln w="12700">
            <a:miter lim="400000"/>
          </a:ln>
        </p:spPr>
      </p:pic>
      <p:sp>
        <p:nvSpPr>
          <p:cNvPr id="1162" name="Rectangle 2"/>
          <p:cNvSpPr/>
          <p:nvPr/>
        </p:nvSpPr>
        <p:spPr>
          <a:xfrm>
            <a:off x="9351389" y="3685880"/>
            <a:ext cx="197964" cy="226244"/>
          </a:xfrm>
          <a:prstGeom prst="rect">
            <a:avLst/>
          </a:prstGeom>
          <a:solidFill>
            <a:srgbClr val="F2F2F2"/>
          </a:solidFill>
          <a:ln w="12700">
            <a:miter lim="400000"/>
          </a:ln>
        </p:spPr>
        <p:txBody>
          <a:bodyPr lIns="45719" rIns="45719" anchor="ctr"/>
          <a:lstStyle/>
          <a:p>
            <a:pPr algn="ctr">
              <a:defRPr>
                <a:solidFill>
                  <a:srgbClr val="FFFFFF"/>
                </a:solidFill>
              </a:defRPr>
            </a:pPr>
          </a:p>
        </p:txBody>
      </p:sp>
      <p:grpSp>
        <p:nvGrpSpPr>
          <p:cNvPr id="1165" name="Left Brace 5"/>
          <p:cNvGrpSpPr/>
          <p:nvPr/>
        </p:nvGrpSpPr>
        <p:grpSpPr>
          <a:xfrm>
            <a:off x="9132230" y="2752627"/>
            <a:ext cx="351137" cy="942680"/>
            <a:chOff x="0" y="0"/>
            <a:chExt cx="351136" cy="942678"/>
          </a:xfrm>
        </p:grpSpPr>
        <p:sp>
          <p:nvSpPr>
            <p:cNvPr id="1163" name="Shape"/>
            <p:cNvSpPr/>
            <p:nvPr/>
          </p:nvSpPr>
          <p:spPr>
            <a:xfrm>
              <a:off x="-1" y="0"/>
              <a:ext cx="351138" cy="9426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300"/>
                    <a:pt x="10800" y="20930"/>
                  </a:cubicBezTo>
                  <a:lnTo>
                    <a:pt x="10800" y="11470"/>
                  </a:lnTo>
                  <a:cubicBezTo>
                    <a:pt x="10800" y="11100"/>
                    <a:pt x="5965" y="10800"/>
                    <a:pt x="0" y="10800"/>
                  </a:cubicBezTo>
                  <a:cubicBezTo>
                    <a:pt x="5965" y="10800"/>
                    <a:pt x="10800" y="10500"/>
                    <a:pt x="10800" y="10130"/>
                  </a:cubicBezTo>
                  <a:lnTo>
                    <a:pt x="10800" y="670"/>
                  </a:lnTo>
                  <a:cubicBezTo>
                    <a:pt x="10800" y="300"/>
                    <a:pt x="15635" y="0"/>
                    <a:pt x="216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p>
          </p:txBody>
        </p:sp>
        <p:sp>
          <p:nvSpPr>
            <p:cNvPr id="1164" name="Line"/>
            <p:cNvSpPr/>
            <p:nvPr/>
          </p:nvSpPr>
          <p:spPr>
            <a:xfrm>
              <a:off x="-1" y="0"/>
              <a:ext cx="351138" cy="9426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300"/>
                    <a:pt x="10800" y="20930"/>
                  </a:cubicBezTo>
                  <a:lnTo>
                    <a:pt x="10800" y="11470"/>
                  </a:lnTo>
                  <a:cubicBezTo>
                    <a:pt x="10800" y="11100"/>
                    <a:pt x="5965" y="10800"/>
                    <a:pt x="0" y="10800"/>
                  </a:cubicBezTo>
                  <a:cubicBezTo>
                    <a:pt x="5965" y="10800"/>
                    <a:pt x="10800" y="10500"/>
                    <a:pt x="10800" y="10130"/>
                  </a:cubicBezTo>
                  <a:lnTo>
                    <a:pt x="10800" y="670"/>
                  </a:lnTo>
                  <a:cubicBezTo>
                    <a:pt x="10800" y="300"/>
                    <a:pt x="15635" y="0"/>
                    <a:pt x="21600" y="0"/>
                  </a:cubicBezTo>
                </a:path>
              </a:pathLst>
            </a:custGeom>
            <a:noFill/>
            <a:ln w="12700" cap="rnd">
              <a:solidFill>
                <a:srgbClr val="0070C0"/>
              </a:solidFill>
              <a:prstDash val="solid"/>
              <a:round/>
            </a:ln>
            <a:effectLst/>
          </p:spPr>
          <p:txBody>
            <a:bodyPr wrap="square" lIns="45719" tIns="45719" rIns="45719" bIns="45719" numCol="1" anchor="ctr">
              <a:noAutofit/>
            </a:bodyPr>
            <a:lstStyle/>
            <a:p>
              <a:pPr algn="ctr"/>
            </a:p>
          </p:txBody>
        </p:sp>
      </p:gr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7" name="Content Placeholder 2"/>
          <p:cNvSpPr txBox="1"/>
          <p:nvPr>
            <p:ph type="body" idx="1"/>
          </p:nvPr>
        </p:nvSpPr>
        <p:spPr>
          <a:xfrm>
            <a:off x="581191" y="2497872"/>
            <a:ext cx="11029617" cy="3477478"/>
          </a:xfrm>
          <a:prstGeom prst="rect">
            <a:avLst/>
          </a:prstGeom>
        </p:spPr>
        <p:txBody>
          <a:bodyPr/>
          <a:lstStyle/>
          <a:p>
            <a:pPr marL="0" indent="0" algn="ctr">
              <a:spcBef>
                <a:spcPts val="1000"/>
              </a:spcBef>
              <a:buSzTx/>
              <a:buFont typeface="Wingdings 2"/>
              <a:buNone/>
              <a:defRPr b="1" sz="4400"/>
            </a:pPr>
            <a:r>
              <a:t>Recording Transactions</a:t>
            </a:r>
          </a:p>
          <a:p>
            <a:pPr marL="0" indent="0" algn="ctr">
              <a:spcBef>
                <a:spcPts val="1000"/>
              </a:spcBef>
              <a:buSzTx/>
              <a:buFont typeface="Wingdings 2"/>
              <a:buNone/>
              <a:defRPr b="1" sz="4400"/>
            </a:pPr>
            <a:r>
              <a:t>in the General Journal</a:t>
            </a:r>
          </a:p>
        </p:txBody>
      </p:sp>
      <p:sp>
        <p:nvSpPr>
          <p:cNvPr id="1168"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0"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1171" name="Table 5"/>
          <p:cNvGraphicFramePr/>
          <p:nvPr/>
        </p:nvGraphicFramePr>
        <p:xfrm>
          <a:off x="6214945" y="882734"/>
          <a:ext cx="5764327" cy="5607589"/>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66990"/>
                <a:gridCol w="230894"/>
                <a:gridCol w="2455029"/>
                <a:gridCol w="581503"/>
                <a:gridCol w="954601"/>
                <a:gridCol w="962607"/>
              </a:tblGrid>
              <a:tr h="349680">
                <a:tc gridSpan="2">
                  <a:txBody>
                    <a:bodyPr/>
                    <a:lstStyle/>
                    <a:p>
                      <a:pPr algn="ctr" defTabSz="457200">
                        <a:defRPr b="0" sz="1800">
                          <a:solidFill>
                            <a:srgbClr val="000000"/>
                          </a:solidFill>
                        </a:defRPr>
                      </a:pPr>
                      <a:r>
                        <a:rPr b="1" sz="1400">
                          <a:solidFill>
                            <a:srgbClr val="FFFFFF"/>
                          </a:solidFill>
                          <a:latin typeface="+mj-lt"/>
                          <a:ea typeface="+mj-ea"/>
                          <a:cs typeface="+mj-cs"/>
                          <a:sym typeface="Helvetica"/>
                        </a:rPr>
                        <a:t>Date</a:t>
                      </a:r>
                    </a:p>
                  </a:txBody>
                  <a:tcPr marL="45720" marR="45720" marT="45720" marB="45720" anchor="t" anchorCtr="0" horzOverflow="overflow"/>
                </a:tc>
                <a:tc hMerge="1">
                  <a:tcPr/>
                </a:tc>
                <a:tc>
                  <a:txBody>
                    <a:bodyPr/>
                    <a:lstStyle/>
                    <a:p>
                      <a:pPr algn="ctr" defTabSz="457200">
                        <a:defRPr b="0" sz="1800">
                          <a:solidFill>
                            <a:srgbClr val="000000"/>
                          </a:solidFill>
                        </a:defRPr>
                      </a:pPr>
                      <a:r>
                        <a:rPr b="1" sz="1400">
                          <a:solidFill>
                            <a:srgbClr val="FFFFFF"/>
                          </a:solidFill>
                          <a:latin typeface="+mj-lt"/>
                          <a:ea typeface="+mj-ea"/>
                          <a:cs typeface="+mj-cs"/>
                          <a:sym typeface="Helvetica"/>
                        </a:rPr>
                        <a:t>Description</a:t>
                      </a:r>
                    </a:p>
                  </a:txBody>
                  <a:tcPr marL="45720" marR="45720" marT="45720" marB="45720" anchor="t" anchorCtr="0" horzOverflow="overflow"/>
                </a:tc>
                <a:tc>
                  <a:txBody>
                    <a:bodyPr/>
                    <a:lstStyle/>
                    <a:p>
                      <a:pPr algn="ctr" defTabSz="457200">
                        <a:defRPr b="0" sz="1800">
                          <a:solidFill>
                            <a:srgbClr val="000000"/>
                          </a:solidFill>
                        </a:defRPr>
                      </a:pPr>
                      <a:r>
                        <a:rPr b="1" sz="1400">
                          <a:solidFill>
                            <a:srgbClr val="FFFFFF"/>
                          </a:solidFill>
                          <a:latin typeface="+mj-lt"/>
                          <a:ea typeface="+mj-ea"/>
                          <a:cs typeface="+mj-cs"/>
                          <a:sym typeface="Helvetica"/>
                        </a:rPr>
                        <a:t>R</a:t>
                      </a:r>
                    </a:p>
                  </a:txBody>
                  <a:tcPr marL="45720" marR="45720" marT="45720" marB="45720" anchor="t" anchorCtr="0" horzOverflow="overflow"/>
                </a:tc>
                <a:tc>
                  <a:txBody>
                    <a:bodyPr/>
                    <a:lstStyle/>
                    <a:p>
                      <a:pPr algn="ctr" defTabSz="457200">
                        <a:defRPr b="0" sz="1800">
                          <a:solidFill>
                            <a:srgbClr val="000000"/>
                          </a:solidFill>
                        </a:defRPr>
                      </a:pPr>
                      <a:r>
                        <a:rPr b="1" sz="1400">
                          <a:solidFill>
                            <a:srgbClr val="FFFFFF"/>
                          </a:solidFill>
                          <a:latin typeface="+mj-lt"/>
                          <a:ea typeface="+mj-ea"/>
                          <a:cs typeface="+mj-cs"/>
                          <a:sym typeface="Helvetica"/>
                        </a:rPr>
                        <a:t>Debit</a:t>
                      </a:r>
                    </a:p>
                  </a:txBody>
                  <a:tcPr marL="45720" marR="45720" marT="45720" marB="45720" anchor="t" anchorCtr="0" horzOverflow="overflow"/>
                </a:tc>
                <a:tc>
                  <a:txBody>
                    <a:bodyPr/>
                    <a:lstStyle/>
                    <a:p>
                      <a:pPr algn="ctr" defTabSz="457200">
                        <a:defRPr b="0" sz="1800">
                          <a:solidFill>
                            <a:srgbClr val="000000"/>
                          </a:solidFill>
                        </a:defRPr>
                      </a:pPr>
                      <a:r>
                        <a:rPr b="1" sz="1400">
                          <a:solidFill>
                            <a:srgbClr val="FFFFFF"/>
                          </a:solidFill>
                          <a:latin typeface="+mj-lt"/>
                          <a:ea typeface="+mj-ea"/>
                          <a:cs typeface="+mj-cs"/>
                          <a:sym typeface="Helvetica"/>
                        </a:rPr>
                        <a:t>Credit</a:t>
                      </a:r>
                    </a:p>
                  </a:txBody>
                  <a:tcPr marL="45720" marR="45720" marT="45720" marB="45720" anchor="t" anchorCtr="0" horzOverflow="overflow"/>
                </a:tc>
              </a:tr>
              <a:tr h="349680">
                <a:tc>
                  <a:txBody>
                    <a:bodyPr/>
                    <a:lstStyle/>
                    <a:p>
                      <a:pPr algn="ctr" defTabSz="457200">
                        <a:defRPr sz="1800"/>
                      </a:pPr>
                      <a:r>
                        <a:rPr sz="1400">
                          <a:latin typeface="+mj-lt"/>
                          <a:ea typeface="+mj-ea"/>
                          <a:cs typeface="+mj-cs"/>
                          <a:sym typeface="Helvetica"/>
                        </a:rPr>
                        <a:t>2015</a:t>
                      </a: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49680">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49680">
                <a:tc>
                  <a:txBody>
                    <a:bodyPr/>
                    <a:lstStyle/>
                    <a:p>
                      <a:pPr algn="ctr" defTabSz="457200">
                        <a:defRPr sz="1800"/>
                      </a:pPr>
                      <a:r>
                        <a:rPr sz="1400">
                          <a:latin typeface="+mj-lt"/>
                          <a:ea typeface="+mj-ea"/>
                          <a:cs typeface="+mj-cs"/>
                          <a:sym typeface="Helvetica"/>
                        </a:rPr>
                        <a:t>Jan.</a:t>
                      </a:r>
                    </a:p>
                  </a:txBody>
                  <a:tcPr marL="45720" marR="45720" marT="45720" marB="45720" anchor="t" anchorCtr="0" horzOverflow="overflow"/>
                </a:tc>
                <a:tc>
                  <a:txBody>
                    <a:bodyPr/>
                    <a:lstStyle/>
                    <a:p>
                      <a:pPr algn="ctr" defTabSz="457200">
                        <a:defRPr sz="1800"/>
                      </a:pPr>
                      <a:r>
                        <a:rPr sz="1400">
                          <a:latin typeface="+mj-lt"/>
                          <a:ea typeface="+mj-ea"/>
                          <a:cs typeface="+mj-cs"/>
                          <a:sym typeface="Helvetica"/>
                        </a:rPr>
                        <a:t>1</a:t>
                      </a: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49680">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49680">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49680">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800"/>
                      </a:pPr>
                      <a:r>
                        <a:rPr sz="1400">
                          <a:latin typeface="+mj-lt"/>
                          <a:ea typeface="+mj-ea"/>
                          <a:cs typeface="+mj-cs"/>
                          <a:sym typeface="Helvetica"/>
                        </a:rPr>
                        <a:t> </a:t>
                      </a: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49680">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800"/>
                      </a:pPr>
                      <a:r>
                        <a:rPr sz="1400">
                          <a:latin typeface="+mj-lt"/>
                          <a:ea typeface="+mj-ea"/>
                          <a:cs typeface="+mj-cs"/>
                          <a:sym typeface="Helvetica"/>
                        </a:rPr>
                        <a:t>2</a:t>
                      </a: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49680">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49680">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49680">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49680">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800"/>
                      </a:pPr>
                      <a:r>
                        <a:rPr sz="1400">
                          <a:latin typeface="+mj-lt"/>
                          <a:ea typeface="+mj-ea"/>
                          <a:cs typeface="+mj-cs"/>
                          <a:sym typeface="Helvetica"/>
                        </a:rPr>
                        <a:t>2</a:t>
                      </a: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49680">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49680">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49680">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49680">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bl>
          </a:graphicData>
        </a:graphic>
      </p:graphicFrame>
      <p:sp>
        <p:nvSpPr>
          <p:cNvPr id="1172" name="TextBox 6"/>
          <p:cNvSpPr txBox="1"/>
          <p:nvPr/>
        </p:nvSpPr>
        <p:spPr>
          <a:xfrm>
            <a:off x="6219616" y="544180"/>
            <a:ext cx="5742285"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atin typeface="+mj-lt"/>
                <a:ea typeface="+mj-ea"/>
                <a:cs typeface="+mj-cs"/>
                <a:sym typeface="Helvetica"/>
              </a:defRPr>
            </a:lvl1pPr>
          </a:lstStyle>
          <a:p>
            <a:pPr/>
            <a:r>
              <a:t>General Journal                                                            Page #  </a:t>
            </a:r>
          </a:p>
        </p:txBody>
      </p:sp>
      <p:sp>
        <p:nvSpPr>
          <p:cNvPr id="1173" name="TextBox 7"/>
          <p:cNvSpPr txBox="1"/>
          <p:nvPr/>
        </p:nvSpPr>
        <p:spPr>
          <a:xfrm>
            <a:off x="7157541" y="2631648"/>
            <a:ext cx="944090"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1400">
                <a:latin typeface="+mj-lt"/>
                <a:ea typeface="+mj-ea"/>
                <a:cs typeface="+mj-cs"/>
                <a:sym typeface="Helvetica"/>
              </a:defRPr>
            </a:lvl1pPr>
          </a:lstStyle>
          <a:p>
            <a:pPr/>
            <a:r>
              <a:t>To record  </a:t>
            </a:r>
          </a:p>
        </p:txBody>
      </p:sp>
      <p:sp>
        <p:nvSpPr>
          <p:cNvPr id="1174" name="TextBox 8"/>
          <p:cNvSpPr txBox="1"/>
          <p:nvPr/>
        </p:nvSpPr>
        <p:spPr>
          <a:xfrm>
            <a:off x="7157541" y="4027748"/>
            <a:ext cx="944090"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1400">
                <a:latin typeface="+mj-lt"/>
                <a:ea typeface="+mj-ea"/>
                <a:cs typeface="+mj-cs"/>
                <a:sym typeface="Helvetica"/>
              </a:defRPr>
            </a:lvl1pPr>
          </a:lstStyle>
          <a:p>
            <a:pPr/>
            <a:r>
              <a:t>To record  </a:t>
            </a:r>
          </a:p>
        </p:txBody>
      </p:sp>
      <p:sp>
        <p:nvSpPr>
          <p:cNvPr id="1175" name="TextBox 9"/>
          <p:cNvSpPr txBox="1"/>
          <p:nvPr/>
        </p:nvSpPr>
        <p:spPr>
          <a:xfrm>
            <a:off x="7105162" y="5423848"/>
            <a:ext cx="3780729"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1400">
                <a:latin typeface="+mj-lt"/>
                <a:ea typeface="+mj-ea"/>
                <a:cs typeface="+mj-cs"/>
                <a:sym typeface="Helvetica"/>
              </a:defRPr>
            </a:lvl1pPr>
          </a:lstStyle>
          <a:p>
            <a:pPr/>
            <a:r>
              <a:t>To record the purchase of equipment for cash. </a:t>
            </a:r>
          </a:p>
        </p:txBody>
      </p:sp>
      <p:sp>
        <p:nvSpPr>
          <p:cNvPr id="1176" name="Rectangle 4"/>
          <p:cNvSpPr txBox="1"/>
          <p:nvPr/>
        </p:nvSpPr>
        <p:spPr>
          <a:xfrm>
            <a:off x="390017" y="599158"/>
            <a:ext cx="5692328" cy="61620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600"/>
              </a:spcBef>
              <a:defRPr b="1">
                <a:latin typeface="+mj-lt"/>
                <a:ea typeface="+mj-ea"/>
                <a:cs typeface="+mj-cs"/>
                <a:sym typeface="Helvetica"/>
              </a:defRPr>
            </a:pPr>
            <a:r>
              <a:t>Transactions summary:</a:t>
            </a:r>
          </a:p>
          <a:p>
            <a:pPr marL="406400" indent="-279400">
              <a:spcBef>
                <a:spcPts val="600"/>
              </a:spcBef>
              <a:buSzPct val="100000"/>
              <a:buAutoNum type="arabicPeriod" startAt="1"/>
              <a:defRPr>
                <a:latin typeface="Helvetica Light"/>
                <a:ea typeface="Helvetica Light"/>
                <a:cs typeface="Helvetica Light"/>
                <a:sym typeface="Helvetica Light"/>
              </a:defRPr>
            </a:pPr>
            <a:r>
              <a:t>Issued share capital for $10,000 cash.</a:t>
            </a:r>
          </a:p>
          <a:p>
            <a:pPr marL="406400" indent="-279400">
              <a:spcBef>
                <a:spcPts val="600"/>
              </a:spcBef>
              <a:buSzPct val="100000"/>
              <a:buAutoNum type="arabicPeriod" startAt="1"/>
              <a:defRPr>
                <a:latin typeface="Helvetica Light"/>
                <a:ea typeface="Helvetica Light"/>
                <a:cs typeface="Helvetica Light"/>
                <a:sym typeface="Helvetica Light"/>
              </a:defRPr>
            </a:pPr>
            <a:r>
              <a:t>Received a bank loan for $3,000.</a:t>
            </a:r>
          </a:p>
          <a:p>
            <a:pPr marL="406400" indent="-279400">
              <a:spcBef>
                <a:spcPts val="600"/>
              </a:spcBef>
              <a:buSzPct val="100000"/>
              <a:buAutoNum type="arabicPeriod" startAt="1"/>
              <a:defRPr>
                <a:latin typeface="Helvetica Light"/>
                <a:ea typeface="Helvetica Light"/>
                <a:cs typeface="Helvetica Light"/>
                <a:sym typeface="Helvetica Light"/>
              </a:defRPr>
            </a:pPr>
            <a:r>
              <a:t>Purchased equipment for $3,000 cash.</a:t>
            </a:r>
          </a:p>
          <a:p>
            <a:pPr marL="406400" indent="-279400">
              <a:spcBef>
                <a:spcPts val="600"/>
              </a:spcBef>
              <a:buSzPct val="100000"/>
              <a:buAutoNum type="arabicPeriod" startAt="1"/>
              <a:defRPr>
                <a:latin typeface="Helvetica Light"/>
                <a:ea typeface="Helvetica Light"/>
                <a:cs typeface="Helvetica Light"/>
                <a:sym typeface="Helvetica Light"/>
              </a:defRPr>
            </a:pPr>
            <a:r>
              <a:t>Purchased a truck for $8,000; paid $3,000 cash and incurred a bank loan for the balance.</a:t>
            </a:r>
          </a:p>
          <a:p>
            <a:pPr marL="406400" indent="-279400">
              <a:spcBef>
                <a:spcPts val="600"/>
              </a:spcBef>
              <a:buSzPct val="100000"/>
              <a:buAutoNum type="arabicPeriod" startAt="1"/>
              <a:defRPr>
                <a:latin typeface="Helvetica Light"/>
                <a:ea typeface="Helvetica Light"/>
                <a:cs typeface="Helvetica Light"/>
                <a:sym typeface="Helvetica Light"/>
              </a:defRPr>
            </a:pPr>
            <a:r>
              <a:t>Paid $2,400 for a comprehensive one-year insurance policy effective January 1.</a:t>
            </a:r>
          </a:p>
          <a:p>
            <a:pPr marL="406400" indent="-279400">
              <a:spcBef>
                <a:spcPts val="600"/>
              </a:spcBef>
              <a:buSzPct val="100000"/>
              <a:buAutoNum type="arabicPeriod" startAt="1"/>
              <a:defRPr>
                <a:latin typeface="Helvetica Light"/>
                <a:ea typeface="Helvetica Light"/>
                <a:cs typeface="Helvetica Light"/>
                <a:sym typeface="Helvetica Light"/>
              </a:defRPr>
            </a:pPr>
            <a:r>
              <a:t>Paid $2,000 cash to reduce the bank loan.</a:t>
            </a:r>
          </a:p>
          <a:p>
            <a:pPr marL="406400" indent="-279400">
              <a:spcBef>
                <a:spcPts val="600"/>
              </a:spcBef>
              <a:buSzPct val="100000"/>
              <a:buAutoNum type="arabicPeriod" startAt="1"/>
              <a:defRPr>
                <a:latin typeface="Helvetica Light"/>
                <a:ea typeface="Helvetica Light"/>
                <a:cs typeface="Helvetica Light"/>
                <a:sym typeface="Helvetica Light"/>
              </a:defRPr>
            </a:pPr>
            <a:r>
              <a:t>Received $400 as an advance payment for repair services to be provided over the next two months as follows: $300 for February, $100 for March.</a:t>
            </a:r>
          </a:p>
          <a:p>
            <a:pPr marL="406400" indent="-279400">
              <a:spcBef>
                <a:spcPts val="600"/>
              </a:spcBef>
              <a:buSzPct val="100000"/>
              <a:buAutoNum type="arabicPeriod" startAt="1"/>
              <a:defRPr>
                <a:latin typeface="Helvetica Light"/>
                <a:ea typeface="Helvetica Light"/>
                <a:cs typeface="Helvetica Light"/>
                <a:sym typeface="Helvetica Light"/>
              </a:defRPr>
            </a:pPr>
            <a:r>
              <a:t>Performed repairs for $8,000 cash and $2,000 on credit.</a:t>
            </a:r>
          </a:p>
          <a:p>
            <a:pPr marL="406400" indent="-279400">
              <a:spcBef>
                <a:spcPts val="600"/>
              </a:spcBef>
              <a:buSzPct val="100000"/>
              <a:buAutoNum type="arabicPeriod" startAt="1"/>
              <a:defRPr>
                <a:latin typeface="Helvetica Light"/>
                <a:ea typeface="Helvetica Light"/>
                <a:cs typeface="Helvetica Light"/>
                <a:sym typeface="Helvetica Light"/>
              </a:defRPr>
            </a:pPr>
            <a:r>
              <a:t>Paid a total of $7,100 for operating expenses incurred during the month; also incurred an expense on account for $700.</a:t>
            </a:r>
          </a:p>
          <a:p>
            <a:pPr marL="406400" indent="-279400">
              <a:spcBef>
                <a:spcPts val="600"/>
              </a:spcBef>
              <a:buSzPct val="100000"/>
              <a:buAutoNum type="arabicPeriod" startAt="1"/>
              <a:defRPr>
                <a:latin typeface="Helvetica Light"/>
                <a:ea typeface="Helvetica Light"/>
                <a:cs typeface="Helvetica Light"/>
                <a:sym typeface="Helvetica Light"/>
              </a:defRPr>
            </a:pPr>
            <a:r>
              <a:t>Dividends of $200 were paid in cash to the only shareholder, Bob Baldwin.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Slide Number Placeholder 3"/>
          <p:cNvSpPr txBox="1"/>
          <p:nvPr>
            <p:ph type="sldNum" sz="quarter" idx="2"/>
          </p:nvPr>
        </p:nvSpPr>
        <p:spPr>
          <a:xfrm>
            <a:off x="11421912" y="6471856"/>
            <a:ext cx="188898"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0" name="Rectangle 8"/>
          <p:cNvSpPr txBox="1"/>
          <p:nvPr/>
        </p:nvSpPr>
        <p:spPr>
          <a:xfrm>
            <a:off x="45719" y="712771"/>
            <a:ext cx="12100560" cy="637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spcBef>
                <a:spcPts val="600"/>
              </a:spcBef>
              <a:defRPr b="1" sz="3600">
                <a:latin typeface="+mj-lt"/>
                <a:ea typeface="+mj-ea"/>
                <a:cs typeface="+mj-cs"/>
                <a:sym typeface="Helvetica"/>
              </a:defRPr>
            </a:lvl1pPr>
          </a:lstStyle>
          <a:p>
            <a:pPr/>
            <a:r>
              <a:t>Common Computerized Accounting Systems</a:t>
            </a:r>
          </a:p>
        </p:txBody>
      </p:sp>
      <p:sp>
        <p:nvSpPr>
          <p:cNvPr id="521" name="Rectangle 2"/>
          <p:cNvSpPr/>
          <p:nvPr/>
        </p:nvSpPr>
        <p:spPr>
          <a:xfrm>
            <a:off x="1962149" y="2159657"/>
            <a:ext cx="8267701" cy="850266"/>
          </a:xfrm>
          <a:prstGeom prst="rect">
            <a:avLst/>
          </a:prstGeom>
          <a:ln>
            <a:solidFill>
              <a:srgbClr val="7030A0"/>
            </a:solidFill>
          </a:ln>
          <a:extLst>
            <a:ext uri="{C572A759-6A51-4108-AA02-DFA0A04FC94B}">
              <ma14:wrappingTextBoxFlag xmlns:ma14="http://schemas.microsoft.com/office/mac/drawingml/2011/main" val="1"/>
            </a:ext>
          </a:extLst>
        </p:spPr>
        <p:txBody>
          <a:bodyPr lIns="45719" rIns="45719">
            <a:spAutoFit/>
          </a:bodyPr>
          <a:lstStyle>
            <a:lvl1pPr marL="342900" indent="-342900">
              <a:spcBef>
                <a:spcPts val="600"/>
              </a:spcBef>
              <a:buSzPct val="100000"/>
              <a:buFont typeface="Arial"/>
              <a:buChar char="•"/>
              <a:defRPr sz="2400"/>
            </a:lvl1pPr>
            <a:lvl2pPr marL="800100" indent="-342900">
              <a:spcBef>
                <a:spcPts val="600"/>
              </a:spcBef>
              <a:buSzPct val="100000"/>
              <a:buChar char="➢"/>
              <a:defRPr sz="2000"/>
            </a:lvl2pPr>
          </a:lstStyle>
          <a:p>
            <a:pPr/>
            <a:r>
              <a:t>QuickBooks</a:t>
            </a:r>
          </a:p>
          <a:p>
            <a:pPr lvl="1"/>
            <a:r>
              <a:t>Designed for small organizations</a:t>
            </a:r>
          </a:p>
        </p:txBody>
      </p:sp>
      <p:sp>
        <p:nvSpPr>
          <p:cNvPr id="522" name="Rectangle 4"/>
          <p:cNvSpPr/>
          <p:nvPr/>
        </p:nvSpPr>
        <p:spPr>
          <a:xfrm>
            <a:off x="1962149" y="3813159"/>
            <a:ext cx="8267701" cy="1231266"/>
          </a:xfrm>
          <a:prstGeom prst="rect">
            <a:avLst/>
          </a:prstGeom>
          <a:ln>
            <a:solidFill>
              <a:srgbClr val="7030A0"/>
            </a:solidFill>
          </a:ln>
          <a:extLst>
            <a:ext uri="{C572A759-6A51-4108-AA02-DFA0A04FC94B}">
              <ma14:wrappingTextBoxFlag xmlns:ma14="http://schemas.microsoft.com/office/mac/drawingml/2011/main" val="1"/>
            </a:ext>
          </a:extLst>
        </p:spPr>
        <p:txBody>
          <a:bodyPr lIns="45719" rIns="45719">
            <a:spAutoFit/>
          </a:bodyPr>
          <a:lstStyle/>
          <a:p>
            <a:pPr marL="342900" indent="-342900">
              <a:spcBef>
                <a:spcPts val="600"/>
              </a:spcBef>
              <a:buSzPct val="100000"/>
              <a:buFont typeface="Arial"/>
              <a:buChar char="•"/>
              <a:defRPr sz="2400"/>
            </a:pPr>
            <a:r>
              <a:t>SAP and Oracle</a:t>
            </a:r>
          </a:p>
          <a:p>
            <a:pPr lvl="1" marL="800100" indent="-342900">
              <a:spcBef>
                <a:spcPts val="600"/>
              </a:spcBef>
              <a:buSzPct val="100000"/>
              <a:buChar char="➢"/>
              <a:defRPr sz="2000"/>
            </a:pPr>
            <a:r>
              <a:t>Designed for large and/or multinational organizations</a:t>
            </a:r>
          </a:p>
          <a:p>
            <a:pPr lvl="1" marL="800100" indent="-342900">
              <a:spcBef>
                <a:spcPts val="600"/>
              </a:spcBef>
              <a:buSzPct val="100000"/>
              <a:buChar char="➢"/>
              <a:defRPr sz="2000"/>
            </a:pPr>
            <a:r>
              <a:t>Customized to meet the unique informational needs of the entity</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8"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1179" name="Table 5"/>
          <p:cNvGraphicFramePr/>
          <p:nvPr/>
        </p:nvGraphicFramePr>
        <p:xfrm>
          <a:off x="6214945" y="882736"/>
          <a:ext cx="5751626" cy="565976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676385"/>
                <a:gridCol w="208280"/>
                <a:gridCol w="2368249"/>
                <a:gridCol w="581503"/>
                <a:gridCol w="954601"/>
                <a:gridCol w="962607"/>
              </a:tblGrid>
              <a:tr h="332927">
                <a:tc gridSpan="2">
                  <a:txBody>
                    <a:bodyPr/>
                    <a:lstStyle/>
                    <a:p>
                      <a:pPr algn="ctr" defTabSz="457200">
                        <a:defRPr b="0" sz="1800">
                          <a:solidFill>
                            <a:srgbClr val="000000"/>
                          </a:solidFill>
                        </a:defRPr>
                      </a:pPr>
                      <a:r>
                        <a:rPr b="1" sz="1400">
                          <a:solidFill>
                            <a:srgbClr val="FFFFFF"/>
                          </a:solidFill>
                          <a:latin typeface="+mj-lt"/>
                          <a:ea typeface="+mj-ea"/>
                          <a:cs typeface="+mj-cs"/>
                          <a:sym typeface="Helvetica"/>
                        </a:rPr>
                        <a:t>Date</a:t>
                      </a:r>
                    </a:p>
                  </a:txBody>
                  <a:tcPr marL="45720" marR="45720" marT="45720" marB="45720" anchor="t" anchorCtr="0" horzOverflow="overflow"/>
                </a:tc>
                <a:tc hMerge="1">
                  <a:tcPr/>
                </a:tc>
                <a:tc>
                  <a:txBody>
                    <a:bodyPr/>
                    <a:lstStyle/>
                    <a:p>
                      <a:pPr algn="ctr" defTabSz="457200">
                        <a:defRPr b="0" sz="1800">
                          <a:solidFill>
                            <a:srgbClr val="000000"/>
                          </a:solidFill>
                        </a:defRPr>
                      </a:pPr>
                      <a:r>
                        <a:rPr b="1" sz="1400">
                          <a:solidFill>
                            <a:srgbClr val="FFFFFF"/>
                          </a:solidFill>
                          <a:latin typeface="+mj-lt"/>
                          <a:ea typeface="+mj-ea"/>
                          <a:cs typeface="+mj-cs"/>
                          <a:sym typeface="Helvetica"/>
                        </a:rPr>
                        <a:t>Description</a:t>
                      </a:r>
                    </a:p>
                  </a:txBody>
                  <a:tcPr marL="45720" marR="45720" marT="45720" marB="45720" anchor="t" anchorCtr="0" horzOverflow="overflow"/>
                </a:tc>
                <a:tc>
                  <a:txBody>
                    <a:bodyPr/>
                    <a:lstStyle/>
                    <a:p>
                      <a:pPr algn="ctr" defTabSz="457200">
                        <a:defRPr b="0" sz="1800">
                          <a:solidFill>
                            <a:srgbClr val="000000"/>
                          </a:solidFill>
                        </a:defRPr>
                      </a:pPr>
                      <a:r>
                        <a:rPr b="1" sz="1400">
                          <a:solidFill>
                            <a:srgbClr val="FFFFFF"/>
                          </a:solidFill>
                          <a:latin typeface="+mj-lt"/>
                          <a:ea typeface="+mj-ea"/>
                          <a:cs typeface="+mj-cs"/>
                          <a:sym typeface="Helvetica"/>
                        </a:rPr>
                        <a:t>R</a:t>
                      </a:r>
                    </a:p>
                  </a:txBody>
                  <a:tcPr marL="45720" marR="45720" marT="45720" marB="45720" anchor="t" anchorCtr="0" horzOverflow="overflow"/>
                </a:tc>
                <a:tc>
                  <a:txBody>
                    <a:bodyPr/>
                    <a:lstStyle/>
                    <a:p>
                      <a:pPr algn="ctr" defTabSz="457200">
                        <a:defRPr b="0" sz="1800">
                          <a:solidFill>
                            <a:srgbClr val="000000"/>
                          </a:solidFill>
                        </a:defRPr>
                      </a:pPr>
                      <a:r>
                        <a:rPr b="1" sz="1400">
                          <a:solidFill>
                            <a:srgbClr val="FFFFFF"/>
                          </a:solidFill>
                          <a:latin typeface="+mj-lt"/>
                          <a:ea typeface="+mj-ea"/>
                          <a:cs typeface="+mj-cs"/>
                          <a:sym typeface="Helvetica"/>
                        </a:rPr>
                        <a:t>Debit</a:t>
                      </a:r>
                    </a:p>
                  </a:txBody>
                  <a:tcPr marL="45720" marR="45720" marT="45720" marB="45720" anchor="t" anchorCtr="0" horzOverflow="overflow"/>
                </a:tc>
                <a:tc>
                  <a:txBody>
                    <a:bodyPr/>
                    <a:lstStyle/>
                    <a:p>
                      <a:pPr algn="ctr" defTabSz="457200">
                        <a:defRPr b="0" sz="1800">
                          <a:solidFill>
                            <a:srgbClr val="000000"/>
                          </a:solidFill>
                        </a:defRPr>
                      </a:pPr>
                      <a:r>
                        <a:rPr b="1" sz="1400">
                          <a:solidFill>
                            <a:srgbClr val="FFFFFF"/>
                          </a:solidFill>
                          <a:latin typeface="+mj-lt"/>
                          <a:ea typeface="+mj-ea"/>
                          <a:cs typeface="+mj-cs"/>
                          <a:sym typeface="Helvetica"/>
                        </a:rPr>
                        <a:t>Credit</a:t>
                      </a:r>
                    </a:p>
                  </a:txBody>
                  <a:tcPr marL="45720" marR="45720" marT="45720" marB="45720" anchor="t" anchorCtr="0" horzOverflow="overflow"/>
                </a:tc>
              </a:tr>
              <a:tr h="332927">
                <a:tc>
                  <a:txBody>
                    <a:bodyPr/>
                    <a:lstStyle/>
                    <a:p>
                      <a:pPr algn="ctr"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800"/>
                      </a:pPr>
                      <a:r>
                        <a:rPr sz="1400">
                          <a:latin typeface="+mj-lt"/>
                          <a:ea typeface="+mj-ea"/>
                          <a:cs typeface="+mj-cs"/>
                          <a:sym typeface="Helvetica"/>
                        </a:rPr>
                        <a:t>3</a:t>
                      </a:r>
                    </a:p>
                  </a:txBody>
                  <a:tcPr marL="45720" marR="45720" marT="45720" marB="45720" anchor="ctr"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32927">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ctr"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32927">
                <a:tc>
                  <a:txBody>
                    <a:bodyPr/>
                    <a:lstStyle/>
                    <a:p>
                      <a:pPr algn="ctr"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ctr"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32927">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ctr"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32927">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ctr"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32927">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800"/>
                      </a:pPr>
                      <a:r>
                        <a:rPr sz="1400">
                          <a:latin typeface="+mj-lt"/>
                          <a:ea typeface="+mj-ea"/>
                          <a:cs typeface="+mj-cs"/>
                          <a:sym typeface="Helvetica"/>
                        </a:rPr>
                        <a:t>5</a:t>
                      </a:r>
                    </a:p>
                  </a:txBody>
                  <a:tcPr marL="45720" marR="45720" marT="45720" marB="45720" anchor="ctr" anchorCtr="0" horzOverflow="overflow"/>
                </a:tc>
                <a:tc>
                  <a:txBody>
                    <a:bodyPr/>
                    <a:lstStyle/>
                    <a:p>
                      <a:pPr algn="l" defTabSz="457200">
                        <a:defRPr sz="1800"/>
                      </a:pPr>
                      <a:r>
                        <a:rPr sz="1400">
                          <a:latin typeface="+mj-lt"/>
                          <a:ea typeface="+mj-ea"/>
                          <a:cs typeface="+mj-cs"/>
                          <a:sym typeface="Helvetica"/>
                        </a:rPr>
                        <a:t> </a:t>
                      </a: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32927">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ctr"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32927">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ctr"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32927">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ctr"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32927">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ctr"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32927">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ctr"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32927">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ctr"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32927">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ctr"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32927">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ctr"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32927">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ctr"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32927">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ctr"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bl>
          </a:graphicData>
        </a:graphic>
      </p:graphicFrame>
      <p:sp>
        <p:nvSpPr>
          <p:cNvPr id="1180" name="TextBox 7"/>
          <p:cNvSpPr txBox="1"/>
          <p:nvPr/>
        </p:nvSpPr>
        <p:spPr>
          <a:xfrm>
            <a:off x="7142435" y="2237013"/>
            <a:ext cx="4749339"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1400">
                <a:latin typeface="+mj-lt"/>
                <a:ea typeface="+mj-ea"/>
                <a:cs typeface="+mj-cs"/>
                <a:sym typeface="Helvetica"/>
              </a:defRPr>
            </a:lvl1pPr>
          </a:lstStyle>
          <a:p>
            <a:pPr/>
            <a:r>
              <a:t>To record the purchase of a truck for cash and bank loan.   </a:t>
            </a:r>
          </a:p>
        </p:txBody>
      </p:sp>
      <p:sp>
        <p:nvSpPr>
          <p:cNvPr id="1181" name="TextBox 8"/>
          <p:cNvSpPr txBox="1"/>
          <p:nvPr/>
        </p:nvSpPr>
        <p:spPr>
          <a:xfrm>
            <a:off x="7135481" y="3558945"/>
            <a:ext cx="4133117"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1400">
                <a:latin typeface="+mj-lt"/>
                <a:ea typeface="+mj-ea"/>
                <a:cs typeface="+mj-cs"/>
                <a:sym typeface="Helvetica"/>
              </a:defRPr>
            </a:lvl1pPr>
          </a:lstStyle>
          <a:p>
            <a:pPr/>
            <a:r>
              <a:t>To record payment of a one-year insurance policy.  </a:t>
            </a:r>
          </a:p>
        </p:txBody>
      </p:sp>
      <p:sp>
        <p:nvSpPr>
          <p:cNvPr id="1182" name="TextBox 10"/>
          <p:cNvSpPr txBox="1"/>
          <p:nvPr/>
        </p:nvSpPr>
        <p:spPr>
          <a:xfrm>
            <a:off x="7118254" y="4880876"/>
            <a:ext cx="2792498"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1400">
                <a:latin typeface="+mj-lt"/>
                <a:ea typeface="+mj-ea"/>
                <a:cs typeface="+mj-cs"/>
                <a:sym typeface="Helvetica"/>
              </a:defRPr>
            </a:lvl1pPr>
          </a:lstStyle>
          <a:p>
            <a:pPr/>
            <a:r>
              <a:t>To record payment on bank loan.  </a:t>
            </a:r>
          </a:p>
        </p:txBody>
      </p:sp>
      <p:sp>
        <p:nvSpPr>
          <p:cNvPr id="1183" name="TextBox 11"/>
          <p:cNvSpPr txBox="1"/>
          <p:nvPr/>
        </p:nvSpPr>
        <p:spPr>
          <a:xfrm>
            <a:off x="6850872" y="4219911"/>
            <a:ext cx="301909"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1400">
                <a:latin typeface="+mj-lt"/>
                <a:ea typeface="+mj-ea"/>
                <a:cs typeface="+mj-cs"/>
                <a:sym typeface="Helvetica"/>
              </a:defRPr>
            </a:lvl1pPr>
          </a:lstStyle>
          <a:p>
            <a:pPr/>
            <a:r>
              <a:t>10</a:t>
            </a:r>
          </a:p>
        </p:txBody>
      </p:sp>
      <p:sp>
        <p:nvSpPr>
          <p:cNvPr id="1184" name="TextBox 12"/>
          <p:cNvSpPr txBox="1"/>
          <p:nvPr/>
        </p:nvSpPr>
        <p:spPr>
          <a:xfrm>
            <a:off x="6850872" y="5570333"/>
            <a:ext cx="301909"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1400">
                <a:latin typeface="+mj-lt"/>
                <a:ea typeface="+mj-ea"/>
                <a:cs typeface="+mj-cs"/>
                <a:sym typeface="Helvetica"/>
              </a:defRPr>
            </a:lvl1pPr>
          </a:lstStyle>
          <a:p>
            <a:pPr/>
            <a:r>
              <a:t>15</a:t>
            </a:r>
          </a:p>
        </p:txBody>
      </p:sp>
      <p:sp>
        <p:nvSpPr>
          <p:cNvPr id="1185" name="TextBox 13"/>
          <p:cNvSpPr txBox="1"/>
          <p:nvPr/>
        </p:nvSpPr>
        <p:spPr>
          <a:xfrm>
            <a:off x="7157541" y="6202808"/>
            <a:ext cx="4719127"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p>
            <a:pPr>
              <a:defRPr sz="1400">
                <a:latin typeface="+mj-lt"/>
                <a:ea typeface="+mj-ea"/>
                <a:cs typeface="+mj-cs"/>
                <a:sym typeface="Helvetica"/>
              </a:defRPr>
            </a:pPr>
            <a:r>
              <a:t>To record receipt of payment for service not yet performed:</a:t>
            </a:r>
          </a:p>
          <a:p>
            <a:pPr>
              <a:defRPr sz="1400">
                <a:latin typeface="+mj-lt"/>
                <a:ea typeface="+mj-ea"/>
                <a:cs typeface="+mj-cs"/>
                <a:sym typeface="Helvetica"/>
              </a:defRPr>
            </a:pPr>
            <a:r>
              <a:t>$300 for February, $100 for March.  </a:t>
            </a:r>
          </a:p>
        </p:txBody>
      </p:sp>
      <p:sp>
        <p:nvSpPr>
          <p:cNvPr id="1186" name="Rectangle 4"/>
          <p:cNvSpPr txBox="1"/>
          <p:nvPr/>
        </p:nvSpPr>
        <p:spPr>
          <a:xfrm>
            <a:off x="390017" y="599158"/>
            <a:ext cx="5692328" cy="61620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600"/>
              </a:spcBef>
              <a:defRPr b="1">
                <a:latin typeface="+mj-lt"/>
                <a:ea typeface="+mj-ea"/>
                <a:cs typeface="+mj-cs"/>
                <a:sym typeface="Helvetica"/>
              </a:defRPr>
            </a:pPr>
            <a:r>
              <a:t>Transactions summary:</a:t>
            </a:r>
          </a:p>
          <a:p>
            <a:pPr marL="406400" indent="-279400">
              <a:spcBef>
                <a:spcPts val="600"/>
              </a:spcBef>
              <a:buSzPct val="100000"/>
              <a:buAutoNum type="arabicPeriod" startAt="1"/>
              <a:defRPr>
                <a:latin typeface="Helvetica Light"/>
                <a:ea typeface="Helvetica Light"/>
                <a:cs typeface="Helvetica Light"/>
                <a:sym typeface="Helvetica Light"/>
              </a:defRPr>
            </a:pPr>
            <a:r>
              <a:t>Issued share capital for $10,000 cash.</a:t>
            </a:r>
          </a:p>
          <a:p>
            <a:pPr marL="406400" indent="-279400">
              <a:spcBef>
                <a:spcPts val="600"/>
              </a:spcBef>
              <a:buSzPct val="100000"/>
              <a:buAutoNum type="arabicPeriod" startAt="1"/>
              <a:defRPr>
                <a:latin typeface="Helvetica Light"/>
                <a:ea typeface="Helvetica Light"/>
                <a:cs typeface="Helvetica Light"/>
                <a:sym typeface="Helvetica Light"/>
              </a:defRPr>
            </a:pPr>
            <a:r>
              <a:t>Received a bank loan for $3,000.</a:t>
            </a:r>
          </a:p>
          <a:p>
            <a:pPr marL="406400" indent="-279400">
              <a:spcBef>
                <a:spcPts val="600"/>
              </a:spcBef>
              <a:buSzPct val="100000"/>
              <a:buAutoNum type="arabicPeriod" startAt="1"/>
              <a:defRPr>
                <a:latin typeface="Helvetica Light"/>
                <a:ea typeface="Helvetica Light"/>
                <a:cs typeface="Helvetica Light"/>
                <a:sym typeface="Helvetica Light"/>
              </a:defRPr>
            </a:pPr>
            <a:r>
              <a:t>Purchased equipment for $3,000 cash.</a:t>
            </a:r>
          </a:p>
          <a:p>
            <a:pPr marL="406400" indent="-279400">
              <a:spcBef>
                <a:spcPts val="600"/>
              </a:spcBef>
              <a:buSzPct val="100000"/>
              <a:buAutoNum type="arabicPeriod" startAt="1"/>
              <a:defRPr>
                <a:latin typeface="Helvetica Light"/>
                <a:ea typeface="Helvetica Light"/>
                <a:cs typeface="Helvetica Light"/>
                <a:sym typeface="Helvetica Light"/>
              </a:defRPr>
            </a:pPr>
            <a:r>
              <a:t>Purchased a truck for $8,000; paid $3,000 cash and incurred a bank loan for the balance.</a:t>
            </a:r>
          </a:p>
          <a:p>
            <a:pPr marL="406400" indent="-279400">
              <a:spcBef>
                <a:spcPts val="600"/>
              </a:spcBef>
              <a:buSzPct val="100000"/>
              <a:buAutoNum type="arabicPeriod" startAt="1"/>
              <a:defRPr>
                <a:latin typeface="Helvetica Light"/>
                <a:ea typeface="Helvetica Light"/>
                <a:cs typeface="Helvetica Light"/>
                <a:sym typeface="Helvetica Light"/>
              </a:defRPr>
            </a:pPr>
            <a:r>
              <a:t>Paid $2,400 for a comprehensive one-year insurance policy effective January 1.</a:t>
            </a:r>
          </a:p>
          <a:p>
            <a:pPr marL="406400" indent="-279400">
              <a:spcBef>
                <a:spcPts val="600"/>
              </a:spcBef>
              <a:buSzPct val="100000"/>
              <a:buAutoNum type="arabicPeriod" startAt="1"/>
              <a:defRPr>
                <a:latin typeface="Helvetica Light"/>
                <a:ea typeface="Helvetica Light"/>
                <a:cs typeface="Helvetica Light"/>
                <a:sym typeface="Helvetica Light"/>
              </a:defRPr>
            </a:pPr>
            <a:r>
              <a:t>Paid $2,000 cash to reduce the bank loan.</a:t>
            </a:r>
          </a:p>
          <a:p>
            <a:pPr marL="406400" indent="-279400">
              <a:spcBef>
                <a:spcPts val="600"/>
              </a:spcBef>
              <a:buSzPct val="100000"/>
              <a:buAutoNum type="arabicPeriod" startAt="1"/>
              <a:defRPr>
                <a:latin typeface="Helvetica Light"/>
                <a:ea typeface="Helvetica Light"/>
                <a:cs typeface="Helvetica Light"/>
                <a:sym typeface="Helvetica Light"/>
              </a:defRPr>
            </a:pPr>
            <a:r>
              <a:t>Received $400 as an advance payment for repair services to be provided over the next two months as follows: $300 for February, $100 for March.</a:t>
            </a:r>
          </a:p>
          <a:p>
            <a:pPr marL="406400" indent="-279400">
              <a:spcBef>
                <a:spcPts val="600"/>
              </a:spcBef>
              <a:buSzPct val="100000"/>
              <a:buAutoNum type="arabicPeriod" startAt="1"/>
              <a:defRPr>
                <a:latin typeface="Helvetica Light"/>
                <a:ea typeface="Helvetica Light"/>
                <a:cs typeface="Helvetica Light"/>
                <a:sym typeface="Helvetica Light"/>
              </a:defRPr>
            </a:pPr>
            <a:r>
              <a:t>Performed repairs for $8,000 cash and $2,000 on credit.</a:t>
            </a:r>
          </a:p>
          <a:p>
            <a:pPr marL="406400" indent="-279400">
              <a:spcBef>
                <a:spcPts val="600"/>
              </a:spcBef>
              <a:buSzPct val="100000"/>
              <a:buAutoNum type="arabicPeriod" startAt="1"/>
              <a:defRPr>
                <a:latin typeface="Helvetica Light"/>
                <a:ea typeface="Helvetica Light"/>
                <a:cs typeface="Helvetica Light"/>
                <a:sym typeface="Helvetica Light"/>
              </a:defRPr>
            </a:pPr>
            <a:r>
              <a:t>Paid a total of $7,100 for operating expenses incurred during the month; also incurred an expense on account for $700.</a:t>
            </a:r>
          </a:p>
          <a:p>
            <a:pPr marL="406400" indent="-279400">
              <a:spcBef>
                <a:spcPts val="600"/>
              </a:spcBef>
              <a:buSzPct val="100000"/>
              <a:buAutoNum type="arabicPeriod" startAt="1"/>
              <a:defRPr>
                <a:latin typeface="Helvetica Light"/>
                <a:ea typeface="Helvetica Light"/>
                <a:cs typeface="Helvetica Light"/>
                <a:sym typeface="Helvetica Light"/>
              </a:defRPr>
            </a:pPr>
            <a:r>
              <a:t>Dividends of $200 were paid in cash to the only shareholder, Bob Baldwin.</a:t>
            </a:r>
          </a:p>
        </p:txBody>
      </p:sp>
      <p:sp>
        <p:nvSpPr>
          <p:cNvPr id="1187" name="TextBox 6"/>
          <p:cNvSpPr txBox="1"/>
          <p:nvPr/>
        </p:nvSpPr>
        <p:spPr>
          <a:xfrm>
            <a:off x="6219616" y="544180"/>
            <a:ext cx="5742285"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atin typeface="+mj-lt"/>
                <a:ea typeface="+mj-ea"/>
                <a:cs typeface="+mj-cs"/>
                <a:sym typeface="Helvetica"/>
              </a:defRPr>
            </a:lvl1pPr>
          </a:lstStyle>
          <a:p>
            <a:pPr/>
            <a:r>
              <a:t>General Journal                                                            Page #  </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9"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1190" name="Table 5"/>
          <p:cNvGraphicFramePr/>
          <p:nvPr/>
        </p:nvGraphicFramePr>
        <p:xfrm>
          <a:off x="6214945" y="913798"/>
          <a:ext cx="5751626" cy="565976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676385"/>
                <a:gridCol w="208280"/>
                <a:gridCol w="2368249"/>
                <a:gridCol w="581503"/>
                <a:gridCol w="954601"/>
                <a:gridCol w="962607"/>
              </a:tblGrid>
              <a:tr h="332927">
                <a:tc gridSpan="2">
                  <a:txBody>
                    <a:bodyPr/>
                    <a:lstStyle/>
                    <a:p>
                      <a:pPr algn="ctr" defTabSz="457200">
                        <a:defRPr b="0" sz="1800">
                          <a:solidFill>
                            <a:srgbClr val="000000"/>
                          </a:solidFill>
                        </a:defRPr>
                      </a:pPr>
                      <a:r>
                        <a:rPr b="1" sz="1400">
                          <a:solidFill>
                            <a:srgbClr val="FFFFFF"/>
                          </a:solidFill>
                          <a:latin typeface="+mj-lt"/>
                          <a:ea typeface="+mj-ea"/>
                          <a:cs typeface="+mj-cs"/>
                          <a:sym typeface="Helvetica"/>
                        </a:rPr>
                        <a:t>Date</a:t>
                      </a:r>
                    </a:p>
                  </a:txBody>
                  <a:tcPr marL="45720" marR="45720" marT="45720" marB="45720" anchor="t" anchorCtr="0" horzOverflow="overflow"/>
                </a:tc>
                <a:tc hMerge="1">
                  <a:tcPr/>
                </a:tc>
                <a:tc>
                  <a:txBody>
                    <a:bodyPr/>
                    <a:lstStyle/>
                    <a:p>
                      <a:pPr algn="ctr" defTabSz="457200">
                        <a:defRPr b="0" sz="1800">
                          <a:solidFill>
                            <a:srgbClr val="000000"/>
                          </a:solidFill>
                        </a:defRPr>
                      </a:pPr>
                      <a:r>
                        <a:rPr b="1" sz="1400">
                          <a:solidFill>
                            <a:srgbClr val="FFFFFF"/>
                          </a:solidFill>
                          <a:latin typeface="+mj-lt"/>
                          <a:ea typeface="+mj-ea"/>
                          <a:cs typeface="+mj-cs"/>
                          <a:sym typeface="Helvetica"/>
                        </a:rPr>
                        <a:t>Description</a:t>
                      </a:r>
                    </a:p>
                  </a:txBody>
                  <a:tcPr marL="45720" marR="45720" marT="45720" marB="45720" anchor="t" anchorCtr="0" horzOverflow="overflow"/>
                </a:tc>
                <a:tc>
                  <a:txBody>
                    <a:bodyPr/>
                    <a:lstStyle/>
                    <a:p>
                      <a:pPr algn="ctr" defTabSz="457200">
                        <a:defRPr b="0" sz="1800">
                          <a:solidFill>
                            <a:srgbClr val="000000"/>
                          </a:solidFill>
                        </a:defRPr>
                      </a:pPr>
                      <a:r>
                        <a:rPr b="1" sz="1400">
                          <a:solidFill>
                            <a:srgbClr val="FFFFFF"/>
                          </a:solidFill>
                          <a:latin typeface="+mj-lt"/>
                          <a:ea typeface="+mj-ea"/>
                          <a:cs typeface="+mj-cs"/>
                          <a:sym typeface="Helvetica"/>
                        </a:rPr>
                        <a:t>R</a:t>
                      </a:r>
                    </a:p>
                  </a:txBody>
                  <a:tcPr marL="45720" marR="45720" marT="45720" marB="45720" anchor="t" anchorCtr="0" horzOverflow="overflow"/>
                </a:tc>
                <a:tc>
                  <a:txBody>
                    <a:bodyPr/>
                    <a:lstStyle/>
                    <a:p>
                      <a:pPr algn="ctr" defTabSz="457200">
                        <a:defRPr b="0" sz="1800">
                          <a:solidFill>
                            <a:srgbClr val="000000"/>
                          </a:solidFill>
                        </a:defRPr>
                      </a:pPr>
                      <a:r>
                        <a:rPr b="1" sz="1400">
                          <a:solidFill>
                            <a:srgbClr val="FFFFFF"/>
                          </a:solidFill>
                          <a:latin typeface="+mj-lt"/>
                          <a:ea typeface="+mj-ea"/>
                          <a:cs typeface="+mj-cs"/>
                          <a:sym typeface="Helvetica"/>
                        </a:rPr>
                        <a:t>Debit</a:t>
                      </a:r>
                    </a:p>
                  </a:txBody>
                  <a:tcPr marL="45720" marR="45720" marT="45720" marB="45720" anchor="t" anchorCtr="0" horzOverflow="overflow"/>
                </a:tc>
                <a:tc>
                  <a:txBody>
                    <a:bodyPr/>
                    <a:lstStyle/>
                    <a:p>
                      <a:pPr algn="ctr" defTabSz="457200">
                        <a:defRPr b="0" sz="1800">
                          <a:solidFill>
                            <a:srgbClr val="000000"/>
                          </a:solidFill>
                        </a:defRPr>
                      </a:pPr>
                      <a:r>
                        <a:rPr b="1" sz="1400">
                          <a:solidFill>
                            <a:srgbClr val="FFFFFF"/>
                          </a:solidFill>
                          <a:latin typeface="+mj-lt"/>
                          <a:ea typeface="+mj-ea"/>
                          <a:cs typeface="+mj-cs"/>
                          <a:sym typeface="Helvetica"/>
                        </a:rPr>
                        <a:t>Credit</a:t>
                      </a:r>
                    </a:p>
                  </a:txBody>
                  <a:tcPr marL="45720" marR="45720" marT="45720" marB="45720" anchor="t" anchorCtr="0" horzOverflow="overflow"/>
                </a:tc>
              </a:tr>
              <a:tr h="332927">
                <a:tc>
                  <a:txBody>
                    <a:bodyPr/>
                    <a:lstStyle/>
                    <a:p>
                      <a:pPr algn="ctr"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32927">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32927">
                <a:tc>
                  <a:txBody>
                    <a:bodyPr/>
                    <a:lstStyle/>
                    <a:p>
                      <a:pPr algn="ctr"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32927">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32927">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32927">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800"/>
                      </a:pPr>
                      <a:r>
                        <a:rPr sz="1400">
                          <a:latin typeface="+mj-lt"/>
                          <a:ea typeface="+mj-ea"/>
                          <a:cs typeface="+mj-cs"/>
                          <a:sym typeface="Helvetica"/>
                        </a:rPr>
                        <a:t> </a:t>
                      </a: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32927">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32927">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32927">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32927">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32927">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32927">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32927">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32927">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32927">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r h="332927">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ctr"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c>
                  <a:txBody>
                    <a:bodyPr/>
                    <a:lstStyle/>
                    <a:p>
                      <a:pPr algn="l" defTabSz="457200">
                        <a:defRPr sz="1400">
                          <a:latin typeface="+mj-lt"/>
                          <a:ea typeface="+mj-ea"/>
                          <a:cs typeface="+mj-cs"/>
                          <a:sym typeface="Helvetica"/>
                        </a:defRPr>
                      </a:pPr>
                    </a:p>
                  </a:txBody>
                  <a:tcPr marL="45720" marR="45720" marT="45720" marB="45720" anchor="t" anchorCtr="0" horzOverflow="overflow"/>
                </a:tc>
              </a:tr>
            </a:tbl>
          </a:graphicData>
        </a:graphic>
      </p:graphicFrame>
      <p:sp>
        <p:nvSpPr>
          <p:cNvPr id="1191" name="TextBox 7"/>
          <p:cNvSpPr txBox="1"/>
          <p:nvPr/>
        </p:nvSpPr>
        <p:spPr>
          <a:xfrm>
            <a:off x="7144448" y="2264140"/>
            <a:ext cx="3599543"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1400">
                <a:latin typeface="+mj-lt"/>
                <a:ea typeface="+mj-ea"/>
                <a:cs typeface="+mj-cs"/>
                <a:sym typeface="Helvetica"/>
              </a:defRPr>
            </a:lvl1pPr>
          </a:lstStyle>
          <a:p>
            <a:pPr/>
            <a:r>
              <a:t>To record repair revenue eared in January.   </a:t>
            </a:r>
          </a:p>
        </p:txBody>
      </p:sp>
      <p:sp>
        <p:nvSpPr>
          <p:cNvPr id="1192" name="TextBox 10"/>
          <p:cNvSpPr txBox="1"/>
          <p:nvPr/>
        </p:nvSpPr>
        <p:spPr>
          <a:xfrm>
            <a:off x="7102202" y="4945341"/>
            <a:ext cx="5006317"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1400">
                <a:latin typeface="+mj-lt"/>
                <a:ea typeface="+mj-ea"/>
                <a:cs typeface="+mj-cs"/>
                <a:sym typeface="Helvetica"/>
              </a:defRPr>
            </a:lvl1pPr>
          </a:lstStyle>
          <a:p>
            <a:pPr/>
            <a:r>
              <a:t>To record expenses incurred and cash payment of exp. in Jan.</a:t>
            </a:r>
          </a:p>
        </p:txBody>
      </p:sp>
      <p:sp>
        <p:nvSpPr>
          <p:cNvPr id="1193" name="TextBox 11"/>
          <p:cNvSpPr txBox="1"/>
          <p:nvPr/>
        </p:nvSpPr>
        <p:spPr>
          <a:xfrm>
            <a:off x="6850872" y="1638300"/>
            <a:ext cx="301909"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1400">
                <a:latin typeface="+mj-lt"/>
                <a:ea typeface="+mj-ea"/>
                <a:cs typeface="+mj-cs"/>
                <a:sym typeface="Helvetica"/>
              </a:defRPr>
            </a:lvl1pPr>
          </a:lstStyle>
          <a:p>
            <a:pPr/>
            <a:r>
              <a:t>31</a:t>
            </a:r>
          </a:p>
        </p:txBody>
      </p:sp>
      <p:sp>
        <p:nvSpPr>
          <p:cNvPr id="1194" name="TextBox 12"/>
          <p:cNvSpPr txBox="1"/>
          <p:nvPr/>
        </p:nvSpPr>
        <p:spPr>
          <a:xfrm>
            <a:off x="6850872" y="5604882"/>
            <a:ext cx="301909"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1400">
                <a:latin typeface="+mj-lt"/>
                <a:ea typeface="+mj-ea"/>
                <a:cs typeface="+mj-cs"/>
                <a:sym typeface="Helvetica"/>
              </a:defRPr>
            </a:lvl1pPr>
          </a:lstStyle>
          <a:p>
            <a:pPr/>
            <a:r>
              <a:t>31</a:t>
            </a:r>
          </a:p>
        </p:txBody>
      </p:sp>
      <p:sp>
        <p:nvSpPr>
          <p:cNvPr id="1195" name="TextBox 13"/>
          <p:cNvSpPr txBox="1"/>
          <p:nvPr/>
        </p:nvSpPr>
        <p:spPr>
          <a:xfrm>
            <a:off x="7137361" y="6264423"/>
            <a:ext cx="2901018"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1400">
                <a:latin typeface="+mj-lt"/>
                <a:ea typeface="+mj-ea"/>
                <a:cs typeface="+mj-cs"/>
                <a:sym typeface="Helvetica"/>
              </a:defRPr>
            </a:lvl1pPr>
          </a:lstStyle>
          <a:p>
            <a:pPr/>
            <a:r>
              <a:t>To record distribution of dividends.  </a:t>
            </a:r>
          </a:p>
        </p:txBody>
      </p:sp>
      <p:sp>
        <p:nvSpPr>
          <p:cNvPr id="1196" name="TextBox 14"/>
          <p:cNvSpPr txBox="1"/>
          <p:nvPr/>
        </p:nvSpPr>
        <p:spPr>
          <a:xfrm>
            <a:off x="6850872" y="2966812"/>
            <a:ext cx="301909"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1400">
                <a:latin typeface="+mj-lt"/>
                <a:ea typeface="+mj-ea"/>
                <a:cs typeface="+mj-cs"/>
                <a:sym typeface="Helvetica"/>
              </a:defRPr>
            </a:lvl1pPr>
          </a:lstStyle>
          <a:p>
            <a:pPr/>
            <a:r>
              <a:t>31</a:t>
            </a:r>
          </a:p>
        </p:txBody>
      </p:sp>
      <p:sp>
        <p:nvSpPr>
          <p:cNvPr id="1197" name="Rectangle 4"/>
          <p:cNvSpPr txBox="1"/>
          <p:nvPr/>
        </p:nvSpPr>
        <p:spPr>
          <a:xfrm>
            <a:off x="390017" y="599158"/>
            <a:ext cx="5692328" cy="61620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600"/>
              </a:spcBef>
              <a:defRPr b="1">
                <a:latin typeface="+mj-lt"/>
                <a:ea typeface="+mj-ea"/>
                <a:cs typeface="+mj-cs"/>
                <a:sym typeface="Helvetica"/>
              </a:defRPr>
            </a:pPr>
            <a:r>
              <a:t>Transactions summary:</a:t>
            </a:r>
          </a:p>
          <a:p>
            <a:pPr marL="406400" indent="-279400">
              <a:spcBef>
                <a:spcPts val="600"/>
              </a:spcBef>
              <a:buSzPct val="100000"/>
              <a:buAutoNum type="arabicPeriod" startAt="1"/>
              <a:defRPr>
                <a:latin typeface="Helvetica Light"/>
                <a:ea typeface="Helvetica Light"/>
                <a:cs typeface="Helvetica Light"/>
                <a:sym typeface="Helvetica Light"/>
              </a:defRPr>
            </a:pPr>
            <a:r>
              <a:t>Issued share capital for $10,000 cash.</a:t>
            </a:r>
          </a:p>
          <a:p>
            <a:pPr marL="406400" indent="-279400">
              <a:spcBef>
                <a:spcPts val="600"/>
              </a:spcBef>
              <a:buSzPct val="100000"/>
              <a:buAutoNum type="arabicPeriod" startAt="1"/>
              <a:defRPr>
                <a:latin typeface="Helvetica Light"/>
                <a:ea typeface="Helvetica Light"/>
                <a:cs typeface="Helvetica Light"/>
                <a:sym typeface="Helvetica Light"/>
              </a:defRPr>
            </a:pPr>
            <a:r>
              <a:t>Received a bank loan for $3,000.</a:t>
            </a:r>
          </a:p>
          <a:p>
            <a:pPr marL="406400" indent="-279400">
              <a:spcBef>
                <a:spcPts val="600"/>
              </a:spcBef>
              <a:buSzPct val="100000"/>
              <a:buAutoNum type="arabicPeriod" startAt="1"/>
              <a:defRPr>
                <a:latin typeface="Helvetica Light"/>
                <a:ea typeface="Helvetica Light"/>
                <a:cs typeface="Helvetica Light"/>
                <a:sym typeface="Helvetica Light"/>
              </a:defRPr>
            </a:pPr>
            <a:r>
              <a:t>Purchased equipment for $3,000 cash.</a:t>
            </a:r>
          </a:p>
          <a:p>
            <a:pPr marL="406400" indent="-279400">
              <a:spcBef>
                <a:spcPts val="600"/>
              </a:spcBef>
              <a:buSzPct val="100000"/>
              <a:buAutoNum type="arabicPeriod" startAt="1"/>
              <a:defRPr>
                <a:latin typeface="Helvetica Light"/>
                <a:ea typeface="Helvetica Light"/>
                <a:cs typeface="Helvetica Light"/>
                <a:sym typeface="Helvetica Light"/>
              </a:defRPr>
            </a:pPr>
            <a:r>
              <a:t>Purchased a truck for $8,000; paid $3,000 cash and incurred a bank loan for the balance.</a:t>
            </a:r>
          </a:p>
          <a:p>
            <a:pPr marL="406400" indent="-279400">
              <a:spcBef>
                <a:spcPts val="600"/>
              </a:spcBef>
              <a:buSzPct val="100000"/>
              <a:buAutoNum type="arabicPeriod" startAt="1"/>
              <a:defRPr>
                <a:latin typeface="Helvetica Light"/>
                <a:ea typeface="Helvetica Light"/>
                <a:cs typeface="Helvetica Light"/>
                <a:sym typeface="Helvetica Light"/>
              </a:defRPr>
            </a:pPr>
            <a:r>
              <a:t>Paid $2,400 for a comprehensive one-year insurance policy effective January 1.</a:t>
            </a:r>
          </a:p>
          <a:p>
            <a:pPr marL="406400" indent="-279400">
              <a:spcBef>
                <a:spcPts val="600"/>
              </a:spcBef>
              <a:buSzPct val="100000"/>
              <a:buAutoNum type="arabicPeriod" startAt="1"/>
              <a:defRPr>
                <a:latin typeface="Helvetica Light"/>
                <a:ea typeface="Helvetica Light"/>
                <a:cs typeface="Helvetica Light"/>
                <a:sym typeface="Helvetica Light"/>
              </a:defRPr>
            </a:pPr>
            <a:r>
              <a:t>Paid $2,000 cash to reduce the bank loan.</a:t>
            </a:r>
          </a:p>
          <a:p>
            <a:pPr marL="406400" indent="-279400">
              <a:spcBef>
                <a:spcPts val="600"/>
              </a:spcBef>
              <a:buSzPct val="100000"/>
              <a:buAutoNum type="arabicPeriod" startAt="1"/>
              <a:defRPr>
                <a:latin typeface="Helvetica Light"/>
                <a:ea typeface="Helvetica Light"/>
                <a:cs typeface="Helvetica Light"/>
                <a:sym typeface="Helvetica Light"/>
              </a:defRPr>
            </a:pPr>
            <a:r>
              <a:t>Received $400 as an advance payment for repair services to be provided over the next two months as follows: $300 for February, $100 for March.</a:t>
            </a:r>
          </a:p>
          <a:p>
            <a:pPr marL="406400" indent="-279400">
              <a:spcBef>
                <a:spcPts val="600"/>
              </a:spcBef>
              <a:buSzPct val="100000"/>
              <a:buAutoNum type="arabicPeriod" startAt="1"/>
              <a:defRPr>
                <a:latin typeface="Helvetica Light"/>
                <a:ea typeface="Helvetica Light"/>
                <a:cs typeface="Helvetica Light"/>
                <a:sym typeface="Helvetica Light"/>
              </a:defRPr>
            </a:pPr>
            <a:r>
              <a:t>Performed repairs for $8,000 cash and $2,000 on credit.</a:t>
            </a:r>
          </a:p>
          <a:p>
            <a:pPr marL="406400" indent="-279400">
              <a:spcBef>
                <a:spcPts val="600"/>
              </a:spcBef>
              <a:buSzPct val="100000"/>
              <a:buAutoNum type="arabicPeriod" startAt="1"/>
              <a:defRPr>
                <a:latin typeface="Helvetica Light"/>
                <a:ea typeface="Helvetica Light"/>
                <a:cs typeface="Helvetica Light"/>
                <a:sym typeface="Helvetica Light"/>
              </a:defRPr>
            </a:pPr>
            <a:r>
              <a:t>Paid a total of $7,100 for operating expenses incurred during the month; also incurred an expense on account for $700.</a:t>
            </a:r>
          </a:p>
          <a:p>
            <a:pPr marL="406400" indent="-279400">
              <a:spcBef>
                <a:spcPts val="600"/>
              </a:spcBef>
              <a:buSzPct val="100000"/>
              <a:buAutoNum type="arabicPeriod" startAt="1"/>
              <a:defRPr>
                <a:latin typeface="Helvetica Light"/>
                <a:ea typeface="Helvetica Light"/>
                <a:cs typeface="Helvetica Light"/>
                <a:sym typeface="Helvetica Light"/>
              </a:defRPr>
            </a:pPr>
            <a:r>
              <a:t>Dividends of $200 were paid in cash to the only shareholder, Bob Baldwin.</a:t>
            </a:r>
          </a:p>
        </p:txBody>
      </p:sp>
      <p:sp>
        <p:nvSpPr>
          <p:cNvPr id="1198" name="TextBox 6"/>
          <p:cNvSpPr txBox="1"/>
          <p:nvPr/>
        </p:nvSpPr>
        <p:spPr>
          <a:xfrm>
            <a:off x="6219616" y="544180"/>
            <a:ext cx="5742285"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atin typeface="+mj-lt"/>
                <a:ea typeface="+mj-ea"/>
                <a:cs typeface="+mj-cs"/>
                <a:sym typeface="Helvetica"/>
              </a:defRPr>
            </a:lvl1pPr>
          </a:lstStyle>
          <a:p>
            <a:pPr/>
            <a:r>
              <a:t>General Journal                                                            Page #  </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0" name="Title 1"/>
          <p:cNvSpPr txBox="1"/>
          <p:nvPr>
            <p:ph type="title"/>
          </p:nvPr>
        </p:nvSpPr>
        <p:spPr>
          <a:xfrm>
            <a:off x="581192" y="702155"/>
            <a:ext cx="11029616" cy="1188721"/>
          </a:xfrm>
          <a:prstGeom prst="rect">
            <a:avLst/>
          </a:prstGeom>
        </p:spPr>
        <p:txBody>
          <a:bodyPr/>
          <a:lstStyle>
            <a:lvl1pPr>
              <a:defRPr b="1" sz="2800">
                <a:latin typeface="+mj-lt"/>
                <a:ea typeface="+mj-ea"/>
                <a:cs typeface="+mj-cs"/>
                <a:sym typeface="Helvetica"/>
              </a:defRPr>
            </a:lvl1pPr>
          </a:lstStyle>
          <a:p>
            <a:pPr/>
            <a:r>
              <a:t>Recording Transactions in the General Journal</a:t>
            </a:r>
          </a:p>
        </p:txBody>
      </p:sp>
      <p:sp>
        <p:nvSpPr>
          <p:cNvPr id="1201" name="Slide Number Placeholder 2"/>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202" name="Picture 4" descr="Picture 4"/>
          <p:cNvPicPr>
            <a:picLocks noChangeAspect="1"/>
          </p:cNvPicPr>
          <p:nvPr/>
        </p:nvPicPr>
        <p:blipFill>
          <a:blip r:embed="rId2">
            <a:extLst/>
          </a:blip>
          <a:stretch>
            <a:fillRect/>
          </a:stretch>
        </p:blipFill>
        <p:spPr>
          <a:xfrm>
            <a:off x="518930" y="1770711"/>
            <a:ext cx="11029616" cy="4150619"/>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4"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205" name="Picture 2" descr="Picture 2"/>
          <p:cNvPicPr>
            <a:picLocks noChangeAspect="1"/>
          </p:cNvPicPr>
          <p:nvPr/>
        </p:nvPicPr>
        <p:blipFill>
          <a:blip r:embed="rId2">
            <a:extLst/>
          </a:blip>
          <a:stretch>
            <a:fillRect/>
          </a:stretch>
        </p:blipFill>
        <p:spPr>
          <a:xfrm>
            <a:off x="1274725" y="882313"/>
            <a:ext cx="9642550" cy="5521944"/>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7"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208" name="Picture 1" descr="Picture 1"/>
          <p:cNvPicPr>
            <a:picLocks noChangeAspect="1"/>
          </p:cNvPicPr>
          <p:nvPr/>
        </p:nvPicPr>
        <p:blipFill>
          <a:blip r:embed="rId2">
            <a:extLst/>
          </a:blip>
          <a:stretch>
            <a:fillRect/>
          </a:stretch>
        </p:blipFill>
        <p:spPr>
          <a:xfrm>
            <a:off x="1028645" y="961148"/>
            <a:ext cx="10134710" cy="5258905"/>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0"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11" name="Title 1"/>
          <p:cNvSpPr txBox="1"/>
          <p:nvPr>
            <p:ph type="title"/>
          </p:nvPr>
        </p:nvSpPr>
        <p:spPr>
          <a:xfrm>
            <a:off x="423505" y="515799"/>
            <a:ext cx="11029617" cy="706329"/>
          </a:xfrm>
          <a:prstGeom prst="rect">
            <a:avLst/>
          </a:prstGeom>
        </p:spPr>
        <p:txBody>
          <a:bodyPr/>
          <a:lstStyle>
            <a:lvl1pPr>
              <a:defRPr sz="3200">
                <a:solidFill>
                  <a:srgbClr val="002060"/>
                </a:solidFill>
              </a:defRPr>
            </a:lvl1pPr>
          </a:lstStyle>
          <a:p>
            <a:pPr/>
            <a:r>
              <a:t>The Accounting Cycle</a:t>
            </a:r>
          </a:p>
        </p:txBody>
      </p:sp>
      <p:sp>
        <p:nvSpPr>
          <p:cNvPr id="1212" name="Rectangle 1"/>
          <p:cNvSpPr txBox="1"/>
          <p:nvPr/>
        </p:nvSpPr>
        <p:spPr>
          <a:xfrm>
            <a:off x="476211" y="1293691"/>
            <a:ext cx="5568246" cy="2961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600"/>
              </a:spcBef>
              <a:defRPr b="1" sz="2200">
                <a:latin typeface="+mj-lt"/>
                <a:ea typeface="+mj-ea"/>
                <a:cs typeface="+mj-cs"/>
                <a:sym typeface="Helvetica"/>
              </a:defRPr>
            </a:pPr>
            <a:r>
              <a:t>Steps 1 &amp; 2</a:t>
            </a:r>
            <a:r>
              <a:rPr b="0"/>
              <a:t>: </a:t>
            </a:r>
            <a:endParaRPr b="0"/>
          </a:p>
          <a:p>
            <a:pPr marL="285750" indent="-285750">
              <a:spcBef>
                <a:spcPts val="600"/>
              </a:spcBef>
              <a:buSzPct val="100000"/>
              <a:buFont typeface="Arial"/>
              <a:buChar char="•"/>
              <a:defRPr sz="2200">
                <a:latin typeface="+mj-lt"/>
                <a:ea typeface="+mj-ea"/>
                <a:cs typeface="+mj-cs"/>
                <a:sym typeface="Helvetica"/>
              </a:defRPr>
            </a:pPr>
            <a:r>
              <a:t>Transactions are analyzed and journalized. </a:t>
            </a:r>
          </a:p>
          <a:p>
            <a:pPr marL="285750" indent="-285750">
              <a:spcBef>
                <a:spcPts val="600"/>
              </a:spcBef>
              <a:buSzPct val="100000"/>
              <a:buFont typeface="Arial"/>
              <a:buChar char="•"/>
              <a:defRPr b="1" sz="2200">
                <a:latin typeface="+mj-lt"/>
                <a:ea typeface="+mj-ea"/>
                <a:cs typeface="+mj-cs"/>
                <a:sym typeface="Helvetica"/>
              </a:defRPr>
            </a:pPr>
            <a:r>
              <a:t>Journalizing</a:t>
            </a:r>
            <a:r>
              <a:rPr b="0"/>
              <a:t> consists of analyzing transactions as they occur to see how they affect the accounting equation. </a:t>
            </a:r>
            <a:endParaRPr b="0"/>
          </a:p>
          <a:p>
            <a:pPr marL="285750" indent="-285750">
              <a:spcBef>
                <a:spcPts val="600"/>
              </a:spcBef>
              <a:buSzPct val="100000"/>
              <a:buFont typeface="Arial"/>
              <a:buChar char="•"/>
              <a:defRPr sz="2200">
                <a:latin typeface="+mj-lt"/>
                <a:ea typeface="+mj-ea"/>
                <a:cs typeface="+mj-cs"/>
                <a:sym typeface="Helvetica"/>
              </a:defRPr>
            </a:pPr>
            <a:r>
              <a:t>Then, the transactions are recorded </a:t>
            </a:r>
            <a:r>
              <a:rPr i="1"/>
              <a:t>chronologically</a:t>
            </a:r>
            <a:r>
              <a:t> in the </a:t>
            </a:r>
            <a:r>
              <a:rPr b="1"/>
              <a:t>general journal</a:t>
            </a:r>
            <a:r>
              <a:t>.</a:t>
            </a:r>
          </a:p>
        </p:txBody>
      </p:sp>
      <p:sp>
        <p:nvSpPr>
          <p:cNvPr id="1213" name="Rectangle 6"/>
          <p:cNvSpPr txBox="1"/>
          <p:nvPr/>
        </p:nvSpPr>
        <p:spPr>
          <a:xfrm>
            <a:off x="444345" y="4441575"/>
            <a:ext cx="5631978" cy="189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600"/>
              </a:spcBef>
              <a:defRPr b="1" sz="2200">
                <a:latin typeface="+mj-lt"/>
                <a:ea typeface="+mj-ea"/>
                <a:cs typeface="+mj-cs"/>
                <a:sym typeface="Helvetica"/>
              </a:defRPr>
            </a:pPr>
            <a:r>
              <a:t>Step 3</a:t>
            </a:r>
            <a:r>
              <a:rPr b="0"/>
              <a:t>: </a:t>
            </a:r>
            <a:endParaRPr b="0"/>
          </a:p>
          <a:p>
            <a:pPr marL="285750" indent="-285750">
              <a:spcBef>
                <a:spcPts val="600"/>
              </a:spcBef>
              <a:buSzPct val="100000"/>
              <a:buFont typeface="Arial"/>
              <a:buChar char="•"/>
              <a:defRPr sz="2200">
                <a:latin typeface="+mj-lt"/>
                <a:ea typeface="+mj-ea"/>
                <a:cs typeface="+mj-cs"/>
                <a:sym typeface="Helvetica"/>
              </a:defRPr>
            </a:pPr>
            <a:r>
              <a:t>Transactions are summarized </a:t>
            </a:r>
            <a:r>
              <a:rPr i="1"/>
              <a:t>by account</a:t>
            </a:r>
            <a:r>
              <a:t>. </a:t>
            </a:r>
          </a:p>
          <a:p>
            <a:pPr marL="285750" indent="-285750">
              <a:spcBef>
                <a:spcPts val="600"/>
              </a:spcBef>
              <a:buSzPct val="100000"/>
              <a:buFont typeface="Arial"/>
              <a:buChar char="•"/>
              <a:defRPr b="1" sz="2200">
                <a:latin typeface="+mj-lt"/>
                <a:ea typeface="+mj-ea"/>
                <a:cs typeface="+mj-cs"/>
                <a:sym typeface="Helvetica"/>
              </a:defRPr>
            </a:pPr>
            <a:r>
              <a:t>Posting</a:t>
            </a:r>
            <a:r>
              <a:rPr b="0"/>
              <a:t> consists of transferring debits and credits from the general journal to the appropriate </a:t>
            </a:r>
            <a:r>
              <a:t>general ledger</a:t>
            </a:r>
            <a:r>
              <a:rPr b="0" i="1"/>
              <a:t> </a:t>
            </a:r>
            <a:r>
              <a:rPr b="0"/>
              <a:t>accounts.</a:t>
            </a:r>
          </a:p>
        </p:txBody>
      </p:sp>
      <p:grpSp>
        <p:nvGrpSpPr>
          <p:cNvPr id="1216" name="Group 1"/>
          <p:cNvGrpSpPr/>
          <p:nvPr/>
        </p:nvGrpSpPr>
        <p:grpSpPr>
          <a:xfrm>
            <a:off x="5956437" y="619524"/>
            <a:ext cx="5819540" cy="6055468"/>
            <a:chOff x="0" y="0"/>
            <a:chExt cx="5819538" cy="6055466"/>
          </a:xfrm>
        </p:grpSpPr>
        <p:pic>
          <p:nvPicPr>
            <p:cNvPr id="1214" name="Picture 2" descr="Picture 2"/>
            <p:cNvPicPr>
              <a:picLocks noChangeAspect="1"/>
            </p:cNvPicPr>
            <p:nvPr/>
          </p:nvPicPr>
          <p:blipFill>
            <a:blip r:embed="rId2">
              <a:extLst/>
            </a:blip>
            <a:stretch>
              <a:fillRect/>
            </a:stretch>
          </p:blipFill>
          <p:spPr>
            <a:xfrm>
              <a:off x="0" y="0"/>
              <a:ext cx="5819539" cy="6055467"/>
            </a:xfrm>
            <a:prstGeom prst="rect">
              <a:avLst/>
            </a:prstGeom>
            <a:ln w="12700" cap="flat">
              <a:noFill/>
              <a:miter lim="400000"/>
            </a:ln>
            <a:effectLst/>
          </p:spPr>
        </p:pic>
        <p:pic>
          <p:nvPicPr>
            <p:cNvPr id="1215" name="Picture 3" descr="Picture 3"/>
            <p:cNvPicPr>
              <a:picLocks noChangeAspect="1"/>
            </p:cNvPicPr>
            <p:nvPr/>
          </p:nvPicPr>
          <p:blipFill>
            <a:blip r:embed="rId3">
              <a:extLst/>
            </a:blip>
            <a:stretch>
              <a:fillRect/>
            </a:stretch>
          </p:blipFill>
          <p:spPr>
            <a:xfrm>
              <a:off x="1973774" y="2351034"/>
              <a:ext cx="1871989" cy="1353398"/>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8" name="Content Placeholder 2"/>
          <p:cNvSpPr txBox="1"/>
          <p:nvPr>
            <p:ph type="body" idx="1"/>
          </p:nvPr>
        </p:nvSpPr>
        <p:spPr>
          <a:xfrm>
            <a:off x="581191" y="2497872"/>
            <a:ext cx="11029617" cy="3477478"/>
          </a:xfrm>
          <a:prstGeom prst="rect">
            <a:avLst/>
          </a:prstGeom>
        </p:spPr>
        <p:txBody>
          <a:bodyPr/>
          <a:lstStyle/>
          <a:p>
            <a:pPr marL="0" indent="0" algn="ctr">
              <a:spcBef>
                <a:spcPts val="1000"/>
              </a:spcBef>
              <a:buSzTx/>
              <a:buFont typeface="Wingdings 2"/>
              <a:buNone/>
              <a:defRPr b="1" sz="4400"/>
            </a:pPr>
            <a:r>
              <a:t>Posting Journal Information</a:t>
            </a:r>
          </a:p>
          <a:p>
            <a:pPr marL="0" indent="0" algn="ctr">
              <a:spcBef>
                <a:spcPts val="1000"/>
              </a:spcBef>
              <a:buSzTx/>
              <a:buFont typeface="Wingdings 2"/>
              <a:buNone/>
              <a:defRPr b="1" sz="4400"/>
            </a:pPr>
            <a:r>
              <a:t>to General Ledger</a:t>
            </a:r>
          </a:p>
        </p:txBody>
      </p:sp>
      <p:sp>
        <p:nvSpPr>
          <p:cNvPr id="1219"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1" name="Title 1"/>
          <p:cNvSpPr txBox="1"/>
          <p:nvPr>
            <p:ph type="title"/>
          </p:nvPr>
        </p:nvSpPr>
        <p:spPr>
          <a:xfrm>
            <a:off x="581192" y="702155"/>
            <a:ext cx="11029616" cy="1188721"/>
          </a:xfrm>
          <a:prstGeom prst="rect">
            <a:avLst/>
          </a:prstGeom>
        </p:spPr>
        <p:txBody>
          <a:bodyPr/>
          <a:lstStyle/>
          <a:p>
            <a:pPr/>
            <a:r>
              <a:t>Accounting Records</a:t>
            </a:r>
          </a:p>
        </p:txBody>
      </p:sp>
      <p:sp>
        <p:nvSpPr>
          <p:cNvPr id="1222" name="Content Placeholder 2"/>
          <p:cNvSpPr txBox="1"/>
          <p:nvPr>
            <p:ph type="body" sz="quarter" idx="1"/>
          </p:nvPr>
        </p:nvSpPr>
        <p:spPr>
          <a:xfrm>
            <a:off x="581193" y="2048719"/>
            <a:ext cx="4594122" cy="1901113"/>
          </a:xfrm>
          <a:prstGeom prst="rect">
            <a:avLst/>
          </a:prstGeom>
          <a:ln w="9525">
            <a:solidFill>
              <a:srgbClr val="0070C0"/>
            </a:solidFill>
            <a:round/>
          </a:ln>
        </p:spPr>
        <p:txBody>
          <a:bodyPr/>
          <a:lstStyle/>
          <a:p>
            <a:pPr marL="381000" indent="-381000">
              <a:defRPr b="1"/>
            </a:pPr>
            <a:r>
              <a:t>Documents </a:t>
            </a:r>
          </a:p>
          <a:p>
            <a:pPr lvl="1" marL="900112" indent="-392112">
              <a:defRPr sz="2400"/>
            </a:pPr>
            <a:r>
              <a:t>Source documents</a:t>
            </a:r>
          </a:p>
          <a:p>
            <a:pPr lvl="1" marL="900112" indent="-392112">
              <a:defRPr sz="2400"/>
            </a:pPr>
            <a:r>
              <a:t>Product documents</a:t>
            </a:r>
          </a:p>
          <a:p>
            <a:pPr lvl="1" marL="900112" indent="-392112">
              <a:defRPr sz="2400"/>
            </a:pPr>
            <a:r>
              <a:t>Turnaround documents</a:t>
            </a:r>
          </a:p>
        </p:txBody>
      </p:sp>
      <p:grpSp>
        <p:nvGrpSpPr>
          <p:cNvPr id="1225" name="Content Placeholder 2"/>
          <p:cNvGrpSpPr/>
          <p:nvPr/>
        </p:nvGrpSpPr>
        <p:grpSpPr>
          <a:xfrm>
            <a:off x="5373277" y="2048719"/>
            <a:ext cx="6237533" cy="4236404"/>
            <a:chOff x="0" y="0"/>
            <a:chExt cx="6237531" cy="4236402"/>
          </a:xfrm>
        </p:grpSpPr>
        <p:sp>
          <p:nvSpPr>
            <p:cNvPr id="1223" name="Rectangle"/>
            <p:cNvSpPr/>
            <p:nvPr/>
          </p:nvSpPr>
          <p:spPr>
            <a:xfrm>
              <a:off x="0" y="0"/>
              <a:ext cx="6237532" cy="4210678"/>
            </a:xfrm>
            <a:prstGeom prst="rect">
              <a:avLst/>
            </a:prstGeom>
            <a:noFill/>
            <a:ln w="9525" cap="flat">
              <a:solidFill>
                <a:srgbClr val="0070C0"/>
              </a:solidFill>
              <a:prstDash val="solid"/>
              <a:round/>
            </a:ln>
            <a:effectLst/>
          </p:spPr>
          <p:txBody>
            <a:bodyPr wrap="square" lIns="45719" tIns="45719" rIns="45719" bIns="45719" numCol="1" anchor="t">
              <a:noAutofit/>
            </a:bodyPr>
            <a:lstStyle/>
            <a:p>
              <a:pPr defTabSz="457200">
                <a:spcBef>
                  <a:spcPts val="600"/>
                </a:spcBef>
                <a:defRPr sz="2000">
                  <a:solidFill>
                    <a:srgbClr val="404040"/>
                  </a:solidFill>
                  <a:latin typeface="+mj-lt"/>
                  <a:ea typeface="+mj-ea"/>
                  <a:cs typeface="+mj-cs"/>
                  <a:sym typeface="Helvetica"/>
                </a:defRPr>
              </a:pPr>
            </a:p>
          </p:txBody>
        </p:sp>
        <p:sp>
          <p:nvSpPr>
            <p:cNvPr id="1224" name="Ledger (organized by accounts)…"/>
            <p:cNvSpPr txBox="1"/>
            <p:nvPr/>
          </p:nvSpPr>
          <p:spPr>
            <a:xfrm>
              <a:off x="50482" y="4762"/>
              <a:ext cx="6136567" cy="4231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marL="381000" indent="-381000" defTabSz="457200">
                <a:spcBef>
                  <a:spcPts val="600"/>
                </a:spcBef>
                <a:buClr>
                  <a:schemeClr val="accent1"/>
                </a:buClr>
                <a:buSzPct val="92000"/>
                <a:buChar char="◼"/>
                <a:defRPr b="1" sz="2800">
                  <a:solidFill>
                    <a:srgbClr val="404040"/>
                  </a:solidFill>
                  <a:latin typeface="+mj-lt"/>
                  <a:ea typeface="+mj-ea"/>
                  <a:cs typeface="+mj-cs"/>
                  <a:sym typeface="Helvetica"/>
                </a:defRPr>
              </a:pPr>
              <a:r>
                <a:t>Ledger (organized by accounts) </a:t>
              </a:r>
            </a:p>
            <a:p>
              <a:pPr lvl="1" marL="909638" indent="-401638" defTabSz="457200">
                <a:spcBef>
                  <a:spcPts val="600"/>
                </a:spcBef>
                <a:buClr>
                  <a:schemeClr val="accent1"/>
                </a:buClr>
                <a:buSzPct val="92000"/>
                <a:buChar char="➢"/>
                <a:defRPr sz="2400">
                  <a:solidFill>
                    <a:srgbClr val="404040"/>
                  </a:solidFill>
                  <a:latin typeface="+mj-lt"/>
                  <a:ea typeface="+mj-ea"/>
                  <a:cs typeface="+mj-cs"/>
                  <a:sym typeface="Helvetica"/>
                </a:defRPr>
              </a:pPr>
              <a:r>
                <a:t>General ledger</a:t>
              </a:r>
            </a:p>
            <a:p>
              <a:pPr lvl="2" marL="1371600" indent="-336550" defTabSz="457200">
                <a:spcBef>
                  <a:spcPts val="600"/>
                </a:spcBef>
                <a:buClr>
                  <a:schemeClr val="accent1"/>
                </a:buClr>
                <a:buSzPct val="92000"/>
                <a:buChar char="◼"/>
                <a:defRPr>
                  <a:solidFill>
                    <a:srgbClr val="404040"/>
                  </a:solidFill>
                  <a:latin typeface="+mj-lt"/>
                  <a:ea typeface="+mj-ea"/>
                  <a:cs typeface="+mj-cs"/>
                  <a:sym typeface="Helvetica"/>
                </a:defRPr>
              </a:pPr>
              <a:r>
                <a:t>A ledger that contains summary-level data for every asset, liability, equity, revenue, and expense account of the organization.</a:t>
              </a:r>
              <a:endParaRPr sz="2000"/>
            </a:p>
            <a:p>
              <a:pPr lvl="2" marL="1371600" indent="-336550" defTabSz="457200">
                <a:spcBef>
                  <a:spcPts val="600"/>
                </a:spcBef>
                <a:buClr>
                  <a:schemeClr val="accent1"/>
                </a:buClr>
                <a:buSzPct val="92000"/>
                <a:buChar char="◼"/>
                <a:defRPr>
                  <a:solidFill>
                    <a:srgbClr val="404040"/>
                  </a:solidFill>
                  <a:latin typeface="+mj-lt"/>
                  <a:ea typeface="+mj-ea"/>
                  <a:cs typeface="+mj-cs"/>
                  <a:sym typeface="Helvetica"/>
                </a:defRPr>
              </a:pPr>
              <a:r>
                <a:t>Examples: AR, AP</a:t>
              </a:r>
              <a:endParaRPr sz="2000"/>
            </a:p>
            <a:p>
              <a:pPr lvl="1" marL="909638" indent="-401638" defTabSz="457200">
                <a:spcBef>
                  <a:spcPts val="600"/>
                </a:spcBef>
                <a:buClr>
                  <a:schemeClr val="accent1"/>
                </a:buClr>
                <a:buSzPct val="92000"/>
                <a:buChar char="➢"/>
                <a:defRPr sz="2400">
                  <a:solidFill>
                    <a:srgbClr val="404040"/>
                  </a:solidFill>
                  <a:latin typeface="+mj-lt"/>
                  <a:ea typeface="+mj-ea"/>
                  <a:cs typeface="+mj-cs"/>
                  <a:sym typeface="Helvetica"/>
                </a:defRPr>
              </a:pPr>
              <a:r>
                <a:t>Subsidiary ledger</a:t>
              </a:r>
            </a:p>
            <a:p>
              <a:pPr lvl="2" marL="1371600" indent="-336550" defTabSz="457200">
                <a:spcBef>
                  <a:spcPts val="600"/>
                </a:spcBef>
                <a:buClr>
                  <a:schemeClr val="accent1"/>
                </a:buClr>
                <a:buSzPct val="92000"/>
                <a:buChar char="◼"/>
                <a:defRPr>
                  <a:solidFill>
                    <a:srgbClr val="404040"/>
                  </a:solidFill>
                  <a:latin typeface="+mj-lt"/>
                  <a:ea typeface="+mj-ea"/>
                  <a:cs typeface="+mj-cs"/>
                  <a:sym typeface="Helvetica"/>
                </a:defRPr>
              </a:pPr>
              <a:r>
                <a:t>A ledger used to record detailed data for a general ledger account with many individual subaccounts</a:t>
              </a:r>
              <a:endParaRPr sz="2000"/>
            </a:p>
            <a:p>
              <a:pPr lvl="2" marL="1371600" indent="-336550" defTabSz="457200">
                <a:spcBef>
                  <a:spcPts val="600"/>
                </a:spcBef>
                <a:buClr>
                  <a:schemeClr val="accent1"/>
                </a:buClr>
                <a:buSzPct val="92000"/>
                <a:buChar char="◼"/>
                <a:defRPr>
                  <a:solidFill>
                    <a:srgbClr val="404040"/>
                  </a:solidFill>
                  <a:latin typeface="+mj-lt"/>
                  <a:ea typeface="+mj-ea"/>
                  <a:cs typeface="+mj-cs"/>
                  <a:sym typeface="Helvetica"/>
                </a:defRPr>
              </a:pPr>
              <a:r>
                <a:t>Breaks down certain general ledger accounts to provide more detailed information to users</a:t>
              </a:r>
            </a:p>
          </p:txBody>
        </p:sp>
      </p:grpSp>
      <p:grpSp>
        <p:nvGrpSpPr>
          <p:cNvPr id="1228" name="Content Placeholder 2"/>
          <p:cNvGrpSpPr/>
          <p:nvPr/>
        </p:nvGrpSpPr>
        <p:grpSpPr>
          <a:xfrm>
            <a:off x="581191" y="4358285"/>
            <a:ext cx="4594122" cy="1901113"/>
            <a:chOff x="0" y="0"/>
            <a:chExt cx="4594121" cy="1901112"/>
          </a:xfrm>
        </p:grpSpPr>
        <p:sp>
          <p:nvSpPr>
            <p:cNvPr id="1226" name="Rectangle"/>
            <p:cNvSpPr/>
            <p:nvPr/>
          </p:nvSpPr>
          <p:spPr>
            <a:xfrm>
              <a:off x="0" y="-1"/>
              <a:ext cx="4594122" cy="1901114"/>
            </a:xfrm>
            <a:prstGeom prst="rect">
              <a:avLst/>
            </a:prstGeom>
            <a:noFill/>
            <a:ln w="9525" cap="flat">
              <a:solidFill>
                <a:srgbClr val="0070C0"/>
              </a:solidFill>
              <a:prstDash val="solid"/>
              <a:round/>
            </a:ln>
            <a:effectLst/>
          </p:spPr>
          <p:txBody>
            <a:bodyPr wrap="square" lIns="45719" tIns="45719" rIns="45719" bIns="45719" numCol="1" anchor="t">
              <a:noAutofit/>
            </a:bodyPr>
            <a:lstStyle/>
            <a:p>
              <a:pPr defTabSz="457200">
                <a:spcBef>
                  <a:spcPts val="600"/>
                </a:spcBef>
                <a:defRPr sz="2400">
                  <a:solidFill>
                    <a:srgbClr val="404040"/>
                  </a:solidFill>
                  <a:latin typeface="+mj-lt"/>
                  <a:ea typeface="+mj-ea"/>
                  <a:cs typeface="+mj-cs"/>
                  <a:sym typeface="Helvetica"/>
                </a:defRPr>
              </a:pPr>
            </a:p>
          </p:txBody>
        </p:sp>
        <p:sp>
          <p:nvSpPr>
            <p:cNvPr id="1227" name="Journal (chronological records)…"/>
            <p:cNvSpPr txBox="1"/>
            <p:nvPr/>
          </p:nvSpPr>
          <p:spPr>
            <a:xfrm>
              <a:off x="50482" y="4762"/>
              <a:ext cx="4493158" cy="184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marL="381000" indent="-381000" defTabSz="457200">
                <a:spcBef>
                  <a:spcPts val="600"/>
                </a:spcBef>
                <a:buClr>
                  <a:schemeClr val="accent1"/>
                </a:buClr>
                <a:buSzPct val="92000"/>
                <a:buChar char="◼"/>
                <a:defRPr b="1" sz="2800">
                  <a:solidFill>
                    <a:srgbClr val="404040"/>
                  </a:solidFill>
                  <a:latin typeface="+mj-lt"/>
                  <a:ea typeface="+mj-ea"/>
                  <a:cs typeface="+mj-cs"/>
                  <a:sym typeface="Helvetica"/>
                </a:defRPr>
              </a:pPr>
              <a:r>
                <a:t>Journal (chronological records)</a:t>
              </a:r>
            </a:p>
            <a:p>
              <a:pPr lvl="1" marL="900112" indent="-392112" defTabSz="457200">
                <a:spcBef>
                  <a:spcPts val="600"/>
                </a:spcBef>
                <a:buClr>
                  <a:schemeClr val="accent1"/>
                </a:buClr>
                <a:buSzPct val="92000"/>
                <a:buChar char="➢"/>
                <a:defRPr sz="2400">
                  <a:solidFill>
                    <a:srgbClr val="404040"/>
                  </a:solidFill>
                  <a:latin typeface="+mj-lt"/>
                  <a:ea typeface="+mj-ea"/>
                  <a:cs typeface="+mj-cs"/>
                  <a:sym typeface="Helvetica"/>
                </a:defRPr>
              </a:pPr>
              <a:r>
                <a:t>General journal</a:t>
              </a:r>
            </a:p>
            <a:p>
              <a:pPr lvl="1" marL="900112" indent="-392112" defTabSz="457200">
                <a:spcBef>
                  <a:spcPts val="600"/>
                </a:spcBef>
                <a:buClr>
                  <a:schemeClr val="accent1"/>
                </a:buClr>
                <a:buSzPct val="92000"/>
                <a:buChar char="➢"/>
                <a:defRPr sz="2400">
                  <a:solidFill>
                    <a:srgbClr val="404040"/>
                  </a:solidFill>
                  <a:latin typeface="+mj-lt"/>
                  <a:ea typeface="+mj-ea"/>
                  <a:cs typeface="+mj-cs"/>
                  <a:sym typeface="Helvetica"/>
                </a:defRPr>
              </a:pPr>
              <a:r>
                <a:t>Special journal</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25" grpId="1"/>
    </p:bldLst>
  </p:timing>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30" name="Picture 1" descr="Picture 1"/>
          <p:cNvPicPr>
            <a:picLocks noChangeAspect="1"/>
          </p:cNvPicPr>
          <p:nvPr/>
        </p:nvPicPr>
        <p:blipFill>
          <a:blip r:embed="rId2">
            <a:extLst/>
          </a:blip>
          <a:stretch>
            <a:fillRect/>
          </a:stretch>
        </p:blipFill>
        <p:spPr>
          <a:xfrm>
            <a:off x="1796414" y="1430540"/>
            <a:ext cx="8599171" cy="4987519"/>
          </a:xfrm>
          <a:prstGeom prst="rect">
            <a:avLst/>
          </a:prstGeom>
          <a:ln w="12700">
            <a:miter lim="400000"/>
          </a:ln>
        </p:spPr>
      </p:pic>
      <p:sp>
        <p:nvSpPr>
          <p:cNvPr id="1231" name="Rectangle 2"/>
          <p:cNvSpPr txBox="1"/>
          <p:nvPr/>
        </p:nvSpPr>
        <p:spPr>
          <a:xfrm>
            <a:off x="45719" y="222016"/>
            <a:ext cx="12100561" cy="828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2400">
                <a:solidFill>
                  <a:srgbClr val="344456"/>
                </a:solidFill>
                <a:latin typeface="+mj-lt"/>
                <a:ea typeface="+mj-ea"/>
                <a:cs typeface="+mj-cs"/>
                <a:sym typeface="Helvetica"/>
              </a:defRPr>
            </a:lvl1pPr>
          </a:lstStyle>
          <a:p>
            <a:pPr/>
            <a:r>
              <a:t>Transaction summaries from the special journals, and all transactions in the general journal are posted to the general ledger</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3" name="Title 1"/>
          <p:cNvSpPr txBox="1"/>
          <p:nvPr>
            <p:ph type="title"/>
          </p:nvPr>
        </p:nvSpPr>
        <p:spPr>
          <a:xfrm>
            <a:off x="437841" y="515799"/>
            <a:ext cx="11029616" cy="1188721"/>
          </a:xfrm>
          <a:prstGeom prst="rect">
            <a:avLst/>
          </a:prstGeom>
        </p:spPr>
        <p:txBody>
          <a:bodyPr/>
          <a:lstStyle>
            <a:lvl1pPr>
              <a:defRPr cap="none"/>
            </a:lvl1pPr>
          </a:lstStyle>
          <a:p>
            <a:pPr/>
            <a:r>
              <a:t>General Ledger in T-account Form</a:t>
            </a:r>
          </a:p>
        </p:txBody>
      </p:sp>
      <p:graphicFrame>
        <p:nvGraphicFramePr>
          <p:cNvPr id="1234" name="Table 2"/>
          <p:cNvGraphicFramePr/>
          <p:nvPr/>
        </p:nvGraphicFramePr>
        <p:xfrm>
          <a:off x="651823" y="1770379"/>
          <a:ext cx="3076411" cy="222504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538205"/>
                <a:gridCol w="1538205"/>
              </a:tblGrid>
              <a:tr h="370840">
                <a:tc gridSpan="2">
                  <a:txBody>
                    <a:bodyPr/>
                    <a:lstStyle/>
                    <a:p>
                      <a:pPr algn="ctr" defTabSz="457200">
                        <a:defRPr b="0" sz="1800">
                          <a:solidFill>
                            <a:srgbClr val="000000"/>
                          </a:solidFill>
                        </a:defRPr>
                      </a:pPr>
                      <a:r>
                        <a:rPr b="1">
                          <a:solidFill>
                            <a:srgbClr val="002060"/>
                          </a:solidFill>
                        </a:rPr>
                        <a:t>Assets</a:t>
                      </a:r>
                    </a:p>
                  </a:txBody>
                  <a:tcPr marL="45720" marR="45720" marT="45720" marB="45720" anchor="t" anchorCtr="0" horzOverflow="overflow">
                    <a:lnB w="12700">
                      <a:solidFill>
                        <a:srgbClr val="000000"/>
                      </a:solidFill>
                    </a:lnB>
                    <a:solidFill>
                      <a:srgbClr val="D6F1E4"/>
                    </a:solidFill>
                  </a:tcPr>
                </a:tc>
                <a:tc hMerge="1">
                  <a:tcPr/>
                </a:tc>
              </a:tr>
              <a:tr h="370840">
                <a:tc>
                  <a:txBody>
                    <a:bodyPr/>
                    <a:lstStyle/>
                    <a:p>
                      <a:pPr algn="l" defTabSz="457200">
                        <a:defRPr sz="1800"/>
                      </a:pPr>
                    </a:p>
                  </a:txBody>
                  <a:tcPr marL="45720" marR="45720" marT="45720" marB="45720" anchor="t" anchorCtr="0" horzOverflow="overflow">
                    <a:lnR w="12700">
                      <a:solidFill>
                        <a:srgbClr val="000000"/>
                      </a:solidFill>
                    </a:lnR>
                    <a:lnT w="12700">
                      <a:solidFill>
                        <a:srgbClr val="000000"/>
                      </a:solidFill>
                    </a:lnT>
                  </a:tcPr>
                </a:tc>
                <a:tc>
                  <a:txBody>
                    <a:bodyPr/>
                    <a:lstStyle/>
                    <a:p>
                      <a:pPr algn="l" defTabSz="457200">
                        <a:defRPr sz="1800"/>
                      </a:pPr>
                    </a:p>
                  </a:txBody>
                  <a:tcPr marL="45720" marR="45720" marT="45720" marB="45720" anchor="t" anchorCtr="0" horzOverflow="overflow">
                    <a:lnL w="12700">
                      <a:solidFill>
                        <a:srgbClr val="000000"/>
                      </a:solidFill>
                    </a:lnL>
                    <a:lnT w="12700">
                      <a:solidFill>
                        <a:srgbClr val="000000"/>
                      </a:solidFill>
                    </a:lnT>
                  </a:tcPr>
                </a:tc>
              </a:tr>
              <a:tr h="370840">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370840">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370840">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370840">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bl>
          </a:graphicData>
        </a:graphic>
      </p:graphicFrame>
      <p:graphicFrame>
        <p:nvGraphicFramePr>
          <p:cNvPr id="1235" name="Table 4"/>
          <p:cNvGraphicFramePr/>
          <p:nvPr/>
        </p:nvGraphicFramePr>
        <p:xfrm>
          <a:off x="4039725" y="1770379"/>
          <a:ext cx="3076411" cy="222504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538205"/>
                <a:gridCol w="1538205"/>
              </a:tblGrid>
              <a:tr h="370840">
                <a:tc gridSpan="2">
                  <a:txBody>
                    <a:bodyPr/>
                    <a:lstStyle/>
                    <a:p>
                      <a:pPr algn="ctr" defTabSz="457200">
                        <a:defRPr b="0" sz="1800">
                          <a:solidFill>
                            <a:srgbClr val="000000"/>
                          </a:solidFill>
                        </a:defRPr>
                      </a:pPr>
                      <a:r>
                        <a:rPr b="1">
                          <a:solidFill>
                            <a:srgbClr val="002060"/>
                          </a:solidFill>
                        </a:rPr>
                        <a:t>Liabilities</a:t>
                      </a:r>
                    </a:p>
                  </a:txBody>
                  <a:tcPr marL="45720" marR="45720" marT="45720" marB="45720" anchor="t" anchorCtr="0" horzOverflow="overflow">
                    <a:lnB w="12700">
                      <a:solidFill>
                        <a:srgbClr val="000000"/>
                      </a:solidFill>
                    </a:lnB>
                    <a:solidFill>
                      <a:srgbClr val="D6F1E4"/>
                    </a:solidFill>
                  </a:tcPr>
                </a:tc>
                <a:tc hMerge="1">
                  <a:tcPr/>
                </a:tc>
              </a:tr>
              <a:tr h="370840">
                <a:tc>
                  <a:txBody>
                    <a:bodyPr/>
                    <a:lstStyle/>
                    <a:p>
                      <a:pPr algn="l" defTabSz="457200">
                        <a:defRPr sz="1800"/>
                      </a:pPr>
                    </a:p>
                  </a:txBody>
                  <a:tcPr marL="45720" marR="45720" marT="45720" marB="45720" anchor="t" anchorCtr="0" horzOverflow="overflow">
                    <a:lnR w="12700">
                      <a:solidFill>
                        <a:srgbClr val="000000"/>
                      </a:solidFill>
                    </a:lnR>
                    <a:lnT w="12700">
                      <a:solidFill>
                        <a:srgbClr val="000000"/>
                      </a:solidFill>
                    </a:lnT>
                  </a:tcPr>
                </a:tc>
                <a:tc>
                  <a:txBody>
                    <a:bodyPr/>
                    <a:lstStyle/>
                    <a:p>
                      <a:pPr algn="l" defTabSz="457200">
                        <a:defRPr sz="1800"/>
                      </a:pPr>
                    </a:p>
                  </a:txBody>
                  <a:tcPr marL="45720" marR="45720" marT="45720" marB="45720" anchor="t" anchorCtr="0" horzOverflow="overflow">
                    <a:lnL w="12700">
                      <a:solidFill>
                        <a:srgbClr val="000000"/>
                      </a:solidFill>
                    </a:lnL>
                    <a:lnT w="12700">
                      <a:solidFill>
                        <a:srgbClr val="000000"/>
                      </a:solidFill>
                    </a:lnT>
                  </a:tcPr>
                </a:tc>
              </a:tr>
              <a:tr h="370840">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370840">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370840">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370840">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bl>
          </a:graphicData>
        </a:graphic>
      </p:graphicFrame>
      <p:graphicFrame>
        <p:nvGraphicFramePr>
          <p:cNvPr id="1236" name="Table 6"/>
          <p:cNvGraphicFramePr/>
          <p:nvPr/>
        </p:nvGraphicFramePr>
        <p:xfrm>
          <a:off x="7433954" y="1770379"/>
          <a:ext cx="3076411" cy="222504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538205"/>
                <a:gridCol w="1538205"/>
              </a:tblGrid>
              <a:tr h="370840">
                <a:tc gridSpan="2">
                  <a:txBody>
                    <a:bodyPr/>
                    <a:lstStyle/>
                    <a:p>
                      <a:pPr algn="ctr" defTabSz="457200">
                        <a:defRPr b="0" sz="1800">
                          <a:solidFill>
                            <a:srgbClr val="000000"/>
                          </a:solidFill>
                        </a:defRPr>
                      </a:pPr>
                      <a:r>
                        <a:rPr b="1">
                          <a:solidFill>
                            <a:srgbClr val="002060"/>
                          </a:solidFill>
                        </a:rPr>
                        <a:t>Equity</a:t>
                      </a:r>
                    </a:p>
                  </a:txBody>
                  <a:tcPr marL="45720" marR="45720" marT="45720" marB="45720" anchor="t" anchorCtr="0" horzOverflow="overflow">
                    <a:lnB w="12700">
                      <a:solidFill>
                        <a:srgbClr val="000000"/>
                      </a:solidFill>
                    </a:lnB>
                    <a:solidFill>
                      <a:srgbClr val="D6F1E4"/>
                    </a:solidFill>
                  </a:tcPr>
                </a:tc>
                <a:tc hMerge="1">
                  <a:tcPr/>
                </a:tc>
              </a:tr>
              <a:tr h="370840">
                <a:tc>
                  <a:txBody>
                    <a:bodyPr/>
                    <a:lstStyle/>
                    <a:p>
                      <a:pPr algn="l" defTabSz="457200">
                        <a:defRPr sz="1800"/>
                      </a:pPr>
                    </a:p>
                  </a:txBody>
                  <a:tcPr marL="45720" marR="45720" marT="45720" marB="45720" anchor="t" anchorCtr="0" horzOverflow="overflow">
                    <a:lnR w="12700">
                      <a:solidFill>
                        <a:srgbClr val="000000"/>
                      </a:solidFill>
                    </a:lnR>
                    <a:lnT w="12700">
                      <a:solidFill>
                        <a:srgbClr val="000000"/>
                      </a:solidFill>
                    </a:lnT>
                  </a:tcPr>
                </a:tc>
                <a:tc>
                  <a:txBody>
                    <a:bodyPr/>
                    <a:lstStyle/>
                    <a:p>
                      <a:pPr algn="l" defTabSz="457200">
                        <a:defRPr sz="1800"/>
                      </a:pPr>
                    </a:p>
                  </a:txBody>
                  <a:tcPr marL="45720" marR="45720" marT="45720" marB="45720" anchor="t" anchorCtr="0" horzOverflow="overflow">
                    <a:lnL w="12700">
                      <a:solidFill>
                        <a:srgbClr val="000000"/>
                      </a:solidFill>
                    </a:lnL>
                    <a:lnT w="12700">
                      <a:solidFill>
                        <a:srgbClr val="000000"/>
                      </a:solidFill>
                    </a:lnT>
                  </a:tcPr>
                </a:tc>
              </a:tr>
              <a:tr h="370840">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370840">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370840">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370840">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bl>
          </a:graphicData>
        </a:graphic>
      </p:graphicFrame>
      <p:graphicFrame>
        <p:nvGraphicFramePr>
          <p:cNvPr id="1237" name="Table 7"/>
          <p:cNvGraphicFramePr/>
          <p:nvPr/>
        </p:nvGraphicFramePr>
        <p:xfrm>
          <a:off x="5858042" y="4383404"/>
          <a:ext cx="3076411" cy="222504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538205"/>
                <a:gridCol w="1538205"/>
              </a:tblGrid>
              <a:tr h="370840">
                <a:tc gridSpan="2">
                  <a:txBody>
                    <a:bodyPr/>
                    <a:lstStyle/>
                    <a:p>
                      <a:pPr algn="ctr" defTabSz="457200">
                        <a:defRPr b="0" sz="1800">
                          <a:solidFill>
                            <a:srgbClr val="000000"/>
                          </a:solidFill>
                        </a:defRPr>
                      </a:pPr>
                      <a:r>
                        <a:rPr b="1">
                          <a:solidFill>
                            <a:srgbClr val="002060"/>
                          </a:solidFill>
                        </a:rPr>
                        <a:t>Revenue</a:t>
                      </a:r>
                    </a:p>
                  </a:txBody>
                  <a:tcPr marL="45720" marR="45720" marT="45720" marB="45720" anchor="t" anchorCtr="0" horzOverflow="overflow">
                    <a:lnB w="12700">
                      <a:solidFill>
                        <a:srgbClr val="000000"/>
                      </a:solidFill>
                    </a:lnB>
                    <a:solidFill>
                      <a:srgbClr val="D6F1E4"/>
                    </a:solidFill>
                  </a:tcPr>
                </a:tc>
                <a:tc hMerge="1">
                  <a:tcPr/>
                </a:tc>
              </a:tr>
              <a:tr h="370840">
                <a:tc>
                  <a:txBody>
                    <a:bodyPr/>
                    <a:lstStyle/>
                    <a:p>
                      <a:pPr algn="l" defTabSz="457200">
                        <a:defRPr sz="1800"/>
                      </a:pPr>
                    </a:p>
                  </a:txBody>
                  <a:tcPr marL="45720" marR="45720" marT="45720" marB="45720" anchor="t" anchorCtr="0" horzOverflow="overflow">
                    <a:lnR w="12700">
                      <a:solidFill>
                        <a:srgbClr val="000000"/>
                      </a:solidFill>
                    </a:lnR>
                    <a:lnT w="12700">
                      <a:solidFill>
                        <a:srgbClr val="000000"/>
                      </a:solidFill>
                    </a:lnT>
                  </a:tcPr>
                </a:tc>
                <a:tc>
                  <a:txBody>
                    <a:bodyPr/>
                    <a:lstStyle/>
                    <a:p>
                      <a:pPr algn="l" defTabSz="457200">
                        <a:defRPr sz="1800"/>
                      </a:pPr>
                    </a:p>
                  </a:txBody>
                  <a:tcPr marL="45720" marR="45720" marT="45720" marB="45720" anchor="t" anchorCtr="0" horzOverflow="overflow">
                    <a:lnL w="12700">
                      <a:solidFill>
                        <a:srgbClr val="000000"/>
                      </a:solidFill>
                    </a:lnL>
                    <a:lnT w="12700">
                      <a:solidFill>
                        <a:srgbClr val="000000"/>
                      </a:solidFill>
                    </a:lnT>
                  </a:tcPr>
                </a:tc>
              </a:tr>
              <a:tr h="370840">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370840">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370840">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370840">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bl>
          </a:graphicData>
        </a:graphic>
      </p:graphicFrame>
      <p:graphicFrame>
        <p:nvGraphicFramePr>
          <p:cNvPr id="1238" name="Table 8"/>
          <p:cNvGraphicFramePr/>
          <p:nvPr/>
        </p:nvGraphicFramePr>
        <p:xfrm>
          <a:off x="9020341" y="4383404"/>
          <a:ext cx="3076411" cy="222504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538205"/>
                <a:gridCol w="1538205"/>
              </a:tblGrid>
              <a:tr h="370840">
                <a:tc gridSpan="2">
                  <a:txBody>
                    <a:bodyPr/>
                    <a:lstStyle/>
                    <a:p>
                      <a:pPr algn="ctr" defTabSz="457200">
                        <a:defRPr b="0" sz="1800">
                          <a:solidFill>
                            <a:srgbClr val="000000"/>
                          </a:solidFill>
                        </a:defRPr>
                      </a:pPr>
                      <a:r>
                        <a:rPr b="1">
                          <a:solidFill>
                            <a:srgbClr val="002060"/>
                          </a:solidFill>
                        </a:rPr>
                        <a:t>Expenses</a:t>
                      </a:r>
                    </a:p>
                  </a:txBody>
                  <a:tcPr marL="45720" marR="45720" marT="45720" marB="45720" anchor="t" anchorCtr="0" horzOverflow="overflow">
                    <a:lnB w="12700">
                      <a:solidFill>
                        <a:srgbClr val="000000"/>
                      </a:solidFill>
                    </a:lnB>
                    <a:solidFill>
                      <a:srgbClr val="D6F1E4"/>
                    </a:solidFill>
                  </a:tcPr>
                </a:tc>
                <a:tc hMerge="1">
                  <a:tcPr/>
                </a:tc>
              </a:tr>
              <a:tr h="370840">
                <a:tc>
                  <a:txBody>
                    <a:bodyPr/>
                    <a:lstStyle/>
                    <a:p>
                      <a:pPr algn="l" defTabSz="457200">
                        <a:defRPr sz="1800"/>
                      </a:pPr>
                    </a:p>
                  </a:txBody>
                  <a:tcPr marL="45720" marR="45720" marT="45720" marB="45720" anchor="t" anchorCtr="0" horzOverflow="overflow">
                    <a:lnR w="12700">
                      <a:solidFill>
                        <a:srgbClr val="000000"/>
                      </a:solidFill>
                    </a:lnR>
                    <a:lnT w="12700">
                      <a:solidFill>
                        <a:srgbClr val="000000"/>
                      </a:solidFill>
                    </a:lnT>
                  </a:tcPr>
                </a:tc>
                <a:tc>
                  <a:txBody>
                    <a:bodyPr/>
                    <a:lstStyle/>
                    <a:p>
                      <a:pPr algn="l" defTabSz="457200">
                        <a:defRPr sz="1800"/>
                      </a:pPr>
                    </a:p>
                  </a:txBody>
                  <a:tcPr marL="45720" marR="45720" marT="45720" marB="45720" anchor="t" anchorCtr="0" horzOverflow="overflow">
                    <a:lnL w="12700">
                      <a:solidFill>
                        <a:srgbClr val="000000"/>
                      </a:solidFill>
                    </a:lnL>
                    <a:lnT w="12700">
                      <a:solidFill>
                        <a:srgbClr val="000000"/>
                      </a:solidFill>
                    </a:lnT>
                  </a:tcPr>
                </a:tc>
              </a:tr>
              <a:tr h="370840">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370840">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370840">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370840">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bl>
          </a:graphicData>
        </a:graphic>
      </p:graphicFrame>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 name="Slide Number Placeholder 3"/>
          <p:cNvSpPr txBox="1"/>
          <p:nvPr>
            <p:ph type="sldNum" sz="quarter" idx="2"/>
          </p:nvPr>
        </p:nvSpPr>
        <p:spPr>
          <a:xfrm>
            <a:off x="11421912" y="6471856"/>
            <a:ext cx="188898"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5" name="Rectangle 8"/>
          <p:cNvSpPr txBox="1"/>
          <p:nvPr/>
        </p:nvSpPr>
        <p:spPr>
          <a:xfrm>
            <a:off x="45719" y="712771"/>
            <a:ext cx="12100560" cy="9639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spcBef>
                <a:spcPts val="600"/>
              </a:spcBef>
              <a:defRPr b="1" sz="3200">
                <a:latin typeface="+mn-lt"/>
                <a:ea typeface="+mn-ea"/>
                <a:cs typeface="+mn-cs"/>
                <a:sym typeface="Calibri"/>
              </a:defRPr>
            </a:pPr>
            <a:r>
              <a:t>Accounting Information System:</a:t>
            </a:r>
          </a:p>
          <a:p>
            <a:pPr algn="ctr">
              <a:spcBef>
                <a:spcPts val="600"/>
              </a:spcBef>
              <a:defRPr b="1" sz="2400">
                <a:latin typeface="+mn-lt"/>
                <a:ea typeface="+mn-ea"/>
                <a:cs typeface="+mn-cs"/>
                <a:sym typeface="Calibri"/>
              </a:defRPr>
            </a:pPr>
            <a:r>
              <a:t>The key functions performed by an accounting information system</a:t>
            </a:r>
          </a:p>
        </p:txBody>
      </p:sp>
      <p:pic>
        <p:nvPicPr>
          <p:cNvPr id="526" name="Picture 9" descr="Picture 9"/>
          <p:cNvPicPr>
            <a:picLocks noChangeAspect="1"/>
          </p:cNvPicPr>
          <p:nvPr/>
        </p:nvPicPr>
        <p:blipFill>
          <a:blip r:embed="rId2">
            <a:extLst/>
          </a:blip>
          <a:stretch>
            <a:fillRect/>
          </a:stretch>
        </p:blipFill>
        <p:spPr>
          <a:xfrm>
            <a:off x="1509887" y="2047793"/>
            <a:ext cx="9172223" cy="4572001"/>
          </a:xfrm>
          <a:prstGeom prst="rect">
            <a:avLst/>
          </a:prstGeom>
          <a:ln w="12700">
            <a:miter lim="400000"/>
          </a:ln>
        </p:spPr>
      </p:pic>
      <p:sp>
        <p:nvSpPr>
          <p:cNvPr id="527" name="Rounded Rectangle 1"/>
          <p:cNvSpPr/>
          <p:nvPr/>
        </p:nvSpPr>
        <p:spPr>
          <a:xfrm>
            <a:off x="1846216" y="4711336"/>
            <a:ext cx="1837510" cy="975361"/>
          </a:xfrm>
          <a:prstGeom prst="roundRect">
            <a:avLst>
              <a:gd name="adj" fmla="val 16667"/>
            </a:avLst>
          </a:prstGeom>
          <a:gradFill>
            <a:gsLst>
              <a:gs pos="0">
                <a:srgbClr val="989898">
                  <a:alpha val="90000"/>
                </a:srgbClr>
              </a:gs>
              <a:gs pos="100000">
                <a:srgbClr val="555555"/>
              </a:gs>
            </a:gsLst>
            <a:lin ang="5400000"/>
          </a:gradFill>
          <a:ln w="12700" cap="rnd">
            <a:solidFill>
              <a:srgbClr val="000000"/>
            </a:solidFill>
          </a:ln>
        </p:spPr>
        <p:txBody>
          <a:bodyPr lIns="45719" rIns="45719" anchor="ctr"/>
          <a:lstStyle/>
          <a:p>
            <a:pPr algn="ctr"/>
          </a:p>
        </p:txBody>
      </p:sp>
      <p:sp>
        <p:nvSpPr>
          <p:cNvPr id="528" name="Rounded Rectangle 5"/>
          <p:cNvSpPr/>
          <p:nvPr/>
        </p:nvSpPr>
        <p:spPr>
          <a:xfrm>
            <a:off x="4306385" y="4711336"/>
            <a:ext cx="1837510" cy="975361"/>
          </a:xfrm>
          <a:prstGeom prst="roundRect">
            <a:avLst>
              <a:gd name="adj" fmla="val 16667"/>
            </a:avLst>
          </a:prstGeom>
          <a:gradFill>
            <a:gsLst>
              <a:gs pos="0">
                <a:srgbClr val="989898">
                  <a:alpha val="90000"/>
                </a:srgbClr>
              </a:gs>
              <a:gs pos="100000">
                <a:srgbClr val="555555"/>
              </a:gs>
            </a:gsLst>
            <a:lin ang="5400000"/>
          </a:gradFill>
          <a:ln w="12700" cap="rnd">
            <a:solidFill>
              <a:srgbClr val="000000"/>
            </a:solidFill>
          </a:ln>
        </p:spPr>
        <p:txBody>
          <a:bodyPr lIns="45719" rIns="45719" anchor="ctr"/>
          <a:lstStyle/>
          <a:p>
            <a:pPr algn="ctr"/>
          </a:p>
        </p:txBody>
      </p:sp>
      <p:sp>
        <p:nvSpPr>
          <p:cNvPr id="529" name="Rounded Rectangle 6"/>
          <p:cNvSpPr/>
          <p:nvPr/>
        </p:nvSpPr>
        <p:spPr>
          <a:xfrm>
            <a:off x="6757851" y="4711336"/>
            <a:ext cx="1837510" cy="975361"/>
          </a:xfrm>
          <a:prstGeom prst="roundRect">
            <a:avLst>
              <a:gd name="adj" fmla="val 16667"/>
            </a:avLst>
          </a:prstGeom>
          <a:gradFill>
            <a:gsLst>
              <a:gs pos="0">
                <a:srgbClr val="989898">
                  <a:alpha val="90000"/>
                </a:srgbClr>
              </a:gs>
              <a:gs pos="100000">
                <a:srgbClr val="555555"/>
              </a:gs>
            </a:gsLst>
            <a:lin ang="5400000"/>
          </a:gradFill>
          <a:ln w="12700" cap="rnd">
            <a:solidFill>
              <a:srgbClr val="000000"/>
            </a:solidFill>
          </a:ln>
        </p:spPr>
        <p:txBody>
          <a:bodyPr lIns="45719" rIns="45719" anchor="ctr"/>
          <a:lstStyle/>
          <a:p>
            <a:pPr algn="ctr"/>
          </a:p>
        </p:txBody>
      </p:sp>
      <p:grpSp>
        <p:nvGrpSpPr>
          <p:cNvPr id="533" name="Can 2"/>
          <p:cNvGrpSpPr/>
          <p:nvPr/>
        </p:nvGrpSpPr>
        <p:grpSpPr>
          <a:xfrm>
            <a:off x="5495109" y="2056502"/>
            <a:ext cx="1262743" cy="1393375"/>
            <a:chOff x="0" y="0"/>
            <a:chExt cx="1262742" cy="1393374"/>
          </a:xfrm>
        </p:grpSpPr>
        <p:sp>
          <p:nvSpPr>
            <p:cNvPr id="530" name="Shape"/>
            <p:cNvSpPr/>
            <p:nvPr/>
          </p:nvSpPr>
          <p:spPr>
            <a:xfrm>
              <a:off x="-1" y="-1"/>
              <a:ext cx="1262744" cy="13933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447"/>
                  </a:moveTo>
                  <a:cubicBezTo>
                    <a:pt x="0" y="1096"/>
                    <a:pt x="4835" y="0"/>
                    <a:pt x="10800" y="0"/>
                  </a:cubicBezTo>
                  <a:cubicBezTo>
                    <a:pt x="16765" y="0"/>
                    <a:pt x="21600" y="1096"/>
                    <a:pt x="21600" y="2447"/>
                  </a:cubicBezTo>
                  <a:lnTo>
                    <a:pt x="21600" y="19153"/>
                  </a:lnTo>
                  <a:cubicBezTo>
                    <a:pt x="21600" y="20504"/>
                    <a:pt x="16765" y="21600"/>
                    <a:pt x="10800" y="21600"/>
                  </a:cubicBezTo>
                  <a:cubicBezTo>
                    <a:pt x="4835" y="21600"/>
                    <a:pt x="0" y="20504"/>
                    <a:pt x="0" y="19153"/>
                  </a:cubicBezTo>
                  <a:close/>
                </a:path>
              </a:pathLst>
            </a:custGeom>
            <a:gradFill flip="none" rotWithShape="1">
              <a:gsLst>
                <a:gs pos="0">
                  <a:schemeClr val="accent4">
                    <a:hueOff val="346502"/>
                    <a:satOff val="-17070"/>
                    <a:lumOff val="25006"/>
                    <a:alpha val="90000"/>
                  </a:schemeClr>
                </a:gs>
                <a:gs pos="100000">
                  <a:schemeClr val="accent4">
                    <a:hueOff val="188670"/>
                    <a:satOff val="-12051"/>
                    <a:lumOff val="7662"/>
                  </a:schemeClr>
                </a:gs>
              </a:gsLst>
              <a:lin ang="5400000" scaled="0"/>
            </a:gradFill>
            <a:ln w="12700" cap="flat">
              <a:noFill/>
              <a:miter lim="400000"/>
            </a:ln>
            <a:effectLst/>
          </p:spPr>
          <p:txBody>
            <a:bodyPr wrap="square" lIns="45719" tIns="45719" rIns="45719" bIns="45719" numCol="1" anchor="ctr">
              <a:noAutofit/>
            </a:bodyPr>
            <a:lstStyle/>
            <a:p>
              <a:pPr algn="ctr"/>
            </a:p>
          </p:txBody>
        </p:sp>
        <p:sp>
          <p:nvSpPr>
            <p:cNvPr id="531" name="Oval"/>
            <p:cNvSpPr/>
            <p:nvPr/>
          </p:nvSpPr>
          <p:spPr>
            <a:xfrm>
              <a:off x="-1" y="-1"/>
              <a:ext cx="1262744" cy="315687"/>
            </a:xfrm>
            <a:prstGeom prst="ellipse">
              <a:avLst/>
            </a:prstGeom>
            <a:solidFill>
              <a:srgbClr val="FFFFFF">
                <a:alpha val="40000"/>
              </a:srgbClr>
            </a:solidFill>
            <a:ln w="12700" cap="flat">
              <a:noFill/>
              <a:miter lim="400000"/>
            </a:ln>
            <a:effectLst/>
          </p:spPr>
          <p:txBody>
            <a:bodyPr wrap="square" lIns="45719" tIns="45719" rIns="45719" bIns="45719" numCol="1" anchor="ctr">
              <a:noAutofit/>
            </a:bodyPr>
            <a:lstStyle/>
            <a:p>
              <a:pPr algn="ctr"/>
            </a:p>
          </p:txBody>
        </p:sp>
        <p:sp>
          <p:nvSpPr>
            <p:cNvPr id="532" name="Line"/>
            <p:cNvSpPr/>
            <p:nvPr/>
          </p:nvSpPr>
          <p:spPr>
            <a:xfrm>
              <a:off x="-1" y="-1"/>
              <a:ext cx="1262744" cy="13933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447"/>
                  </a:moveTo>
                  <a:cubicBezTo>
                    <a:pt x="21600" y="3798"/>
                    <a:pt x="16765" y="4894"/>
                    <a:pt x="10800" y="4894"/>
                  </a:cubicBezTo>
                  <a:cubicBezTo>
                    <a:pt x="4835" y="4894"/>
                    <a:pt x="0" y="3798"/>
                    <a:pt x="0" y="2447"/>
                  </a:cubicBezTo>
                  <a:cubicBezTo>
                    <a:pt x="0" y="1096"/>
                    <a:pt x="4835" y="0"/>
                    <a:pt x="10800" y="0"/>
                  </a:cubicBezTo>
                  <a:cubicBezTo>
                    <a:pt x="16765" y="0"/>
                    <a:pt x="21600" y="1096"/>
                    <a:pt x="21600" y="2447"/>
                  </a:cubicBezTo>
                  <a:lnTo>
                    <a:pt x="21600" y="19153"/>
                  </a:lnTo>
                  <a:cubicBezTo>
                    <a:pt x="21600" y="20504"/>
                    <a:pt x="16765" y="21600"/>
                    <a:pt x="10800" y="21600"/>
                  </a:cubicBezTo>
                  <a:cubicBezTo>
                    <a:pt x="4835" y="21600"/>
                    <a:pt x="0" y="20504"/>
                    <a:pt x="0" y="19153"/>
                  </a:cubicBezTo>
                  <a:lnTo>
                    <a:pt x="0" y="2447"/>
                  </a:lnTo>
                </a:path>
              </a:pathLst>
            </a:custGeom>
            <a:noFill/>
            <a:ln w="12700" cap="rnd">
              <a:solidFill>
                <a:srgbClr val="357A9F"/>
              </a:solidFill>
              <a:prstDash val="solid"/>
              <a:round/>
            </a:ln>
            <a:effectLst/>
          </p:spPr>
          <p:txBody>
            <a:bodyPr wrap="square" lIns="45719" tIns="45719" rIns="45719" bIns="45719" numCol="1" anchor="ctr">
              <a:noAutofit/>
            </a:bodyPr>
            <a:lstStyle/>
            <a:p>
              <a:pPr algn="ctr"/>
            </a:p>
          </p:txBody>
        </p:sp>
      </p:grpSp>
      <p:sp>
        <p:nvSpPr>
          <p:cNvPr id="534" name="Document 4"/>
          <p:cNvSpPr/>
          <p:nvPr/>
        </p:nvSpPr>
        <p:spPr>
          <a:xfrm>
            <a:off x="1509887" y="2978330"/>
            <a:ext cx="1546823" cy="1023113"/>
          </a:xfrm>
          <a:custGeom>
            <a:avLst/>
            <a:gdLst/>
            <a:ahLst/>
            <a:cxnLst>
              <a:cxn ang="0">
                <a:pos x="wd2" y="hd2"/>
              </a:cxn>
              <a:cxn ang="5400000">
                <a:pos x="wd2" y="hd2"/>
              </a:cxn>
              <a:cxn ang="10800000">
                <a:pos x="wd2" y="hd2"/>
              </a:cxn>
              <a:cxn ang="16200000">
                <a:pos x="wd2" y="hd2"/>
              </a:cxn>
            </a:cxnLst>
            <a:rect l="0" t="0" r="r" b="b"/>
            <a:pathLst>
              <a:path w="21600" h="19255" fill="norm" stroke="1" extrusionOk="0">
                <a:moveTo>
                  <a:pt x="0" y="0"/>
                </a:moveTo>
                <a:lnTo>
                  <a:pt x="21600" y="0"/>
                </a:lnTo>
                <a:lnTo>
                  <a:pt x="21600" y="15641"/>
                </a:lnTo>
                <a:cubicBezTo>
                  <a:pt x="10800" y="15641"/>
                  <a:pt x="10800" y="21600"/>
                  <a:pt x="0" y="18214"/>
                </a:cubicBezTo>
                <a:close/>
              </a:path>
            </a:pathLst>
          </a:custGeom>
          <a:solidFill>
            <a:schemeClr val="accent3"/>
          </a:solidFill>
          <a:ln w="12700">
            <a:miter lim="400000"/>
          </a:ln>
        </p:spPr>
        <p:txBody>
          <a:bodyPr lIns="45719" rIns="45719" anchor="ctr"/>
          <a:lstStyle/>
          <a:p>
            <a:pPr algn="ctr">
              <a:defRPr>
                <a:solidFill>
                  <a:srgbClr val="FFFFFF"/>
                </a:solidFill>
              </a:defRPr>
            </a:pPr>
          </a:p>
        </p:txBody>
      </p:sp>
      <p:sp>
        <p:nvSpPr>
          <p:cNvPr id="535" name="Document 10"/>
          <p:cNvSpPr/>
          <p:nvPr/>
        </p:nvSpPr>
        <p:spPr>
          <a:xfrm>
            <a:off x="8915679" y="5552737"/>
            <a:ext cx="1546823" cy="1023113"/>
          </a:xfrm>
          <a:custGeom>
            <a:avLst/>
            <a:gdLst/>
            <a:ahLst/>
            <a:cxnLst>
              <a:cxn ang="0">
                <a:pos x="wd2" y="hd2"/>
              </a:cxn>
              <a:cxn ang="5400000">
                <a:pos x="wd2" y="hd2"/>
              </a:cxn>
              <a:cxn ang="10800000">
                <a:pos x="wd2" y="hd2"/>
              </a:cxn>
              <a:cxn ang="16200000">
                <a:pos x="wd2" y="hd2"/>
              </a:cxn>
            </a:cxnLst>
            <a:rect l="0" t="0" r="r" b="b"/>
            <a:pathLst>
              <a:path w="21600" h="19255" fill="norm" stroke="1" extrusionOk="0">
                <a:moveTo>
                  <a:pt x="0" y="0"/>
                </a:moveTo>
                <a:lnTo>
                  <a:pt x="21600" y="0"/>
                </a:lnTo>
                <a:lnTo>
                  <a:pt x="21600" y="15641"/>
                </a:lnTo>
                <a:cubicBezTo>
                  <a:pt x="10800" y="15641"/>
                  <a:pt x="10800" y="21600"/>
                  <a:pt x="0" y="18214"/>
                </a:cubicBezTo>
                <a:close/>
              </a:path>
            </a:pathLst>
          </a:custGeom>
          <a:solidFill>
            <a:schemeClr val="accent3"/>
          </a:solidFill>
          <a:ln w="12700">
            <a:miter lim="400000"/>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53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5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Class="exit" nodeType="clickEffect" presetSubtype="0" presetID="1" grpId="3" fill="hold">
                                  <p:stCondLst>
                                    <p:cond delay="0"/>
                                  </p:stCondLst>
                                  <p:iterate type="el" backwards="0">
                                    <p:tmAbs val="0"/>
                                  </p:iterate>
                                  <p:childTnLst>
                                    <p:set>
                                      <p:cBhvr>
                                        <p:cTn id="14" fill="hold">
                                          <p:stCondLst>
                                            <p:cond delay="0"/>
                                          </p:stCondLst>
                                        </p:cTn>
                                        <p:tgtEl>
                                          <p:spTgt spid="52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Class="exit" nodeType="clickEffect" presetSubtype="0" presetID="1" grpId="4" fill="hold">
                                  <p:stCondLst>
                                    <p:cond delay="0"/>
                                  </p:stCondLst>
                                  <p:iterate type="el" backwards="0">
                                    <p:tmAbs val="0"/>
                                  </p:iterate>
                                  <p:childTnLst>
                                    <p:set>
                                      <p:cBhvr>
                                        <p:cTn id="18" fill="hold">
                                          <p:stCondLst>
                                            <p:cond delay="0"/>
                                          </p:stCondLst>
                                        </p:cTn>
                                        <p:tgtEl>
                                          <p:spTgt spid="52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Class="exit" nodeType="clickEffect" presetSubtype="0" presetID="1" grpId="5" fill="hold">
                                  <p:stCondLst>
                                    <p:cond delay="0"/>
                                  </p:stCondLst>
                                  <p:iterate type="el" backwards="0">
                                    <p:tmAbs val="0"/>
                                  </p:iterate>
                                  <p:childTnLst>
                                    <p:set>
                                      <p:cBhvr>
                                        <p:cTn id="22" fill="hold">
                                          <p:stCondLst>
                                            <p:cond delay="0"/>
                                          </p:stCondLst>
                                        </p:cTn>
                                        <p:tgtEl>
                                          <p:spTgt spid="5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Class="exit" nodeType="clickEffect" presetSubtype="0" presetID="1" grpId="6" fill="hold">
                                  <p:stCondLst>
                                    <p:cond delay="0"/>
                                  </p:stCondLst>
                                  <p:iterate type="el" backwards="0">
                                    <p:tmAbs val="0"/>
                                  </p:iterate>
                                  <p:childTnLst>
                                    <p:set>
                                      <p:cBhvr>
                                        <p:cTn id="26" fill="hold">
                                          <p:stCondLst>
                                            <p:cond delay="0"/>
                                          </p:stCondLst>
                                        </p:cTn>
                                        <p:tgtEl>
                                          <p:spTgt spid="53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34" grpId="1"/>
      <p:bldP build="whole" bldLvl="1" animBg="1" rev="0" advAuto="0" spid="533" grpId="5"/>
      <p:bldP build="whole" bldLvl="1" animBg="1" rev="0" advAuto="0" spid="528" grpId="3"/>
      <p:bldP build="whole" bldLvl="1" animBg="1" rev="0" advAuto="0" spid="535" grpId="6"/>
      <p:bldP build="whole" bldLvl="1" animBg="1" rev="0" advAuto="0" spid="527" grpId="2"/>
      <p:bldP build="whole" bldLvl="1" animBg="1" rev="0" advAuto="0" spid="529" grpId="4"/>
    </p:bldLst>
  </p:timing>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0" name="Content Placeholder 2"/>
          <p:cNvSpPr txBox="1"/>
          <p:nvPr>
            <p:ph type="body" sz="half" idx="1"/>
          </p:nvPr>
        </p:nvSpPr>
        <p:spPr>
          <a:xfrm>
            <a:off x="581194" y="1567034"/>
            <a:ext cx="11029617" cy="2640281"/>
          </a:xfrm>
          <a:prstGeom prst="rect">
            <a:avLst/>
          </a:prstGeom>
        </p:spPr>
        <p:txBody>
          <a:bodyPr/>
          <a:lstStyle/>
          <a:p>
            <a:pPr marL="355600" indent="-355600">
              <a:defRPr sz="2400"/>
            </a:pPr>
            <a:r>
              <a:t>Prepare journal entries to record the following transactions. Create a T-account for Cash, post any entries that affect the account, and calculate the ending balance for the account. Assume a Cash beginning balance of $37,400.</a:t>
            </a:r>
          </a:p>
          <a:p>
            <a:pPr lvl="1" marL="889000" indent="-368300">
              <a:buAutoNum type="alphaUcPeriod" startAt="1"/>
              <a:defRPr sz="2200"/>
            </a:pPr>
            <a:r>
              <a:t>May 12, collected balance due from customers on account, $16,000</a:t>
            </a:r>
          </a:p>
          <a:p>
            <a:pPr lvl="1" marL="889000" indent="-368300">
              <a:buAutoNum type="alphaUcPeriod" startAt="1"/>
              <a:defRPr sz="2200"/>
            </a:pPr>
            <a:r>
              <a:t>June 10, purchased supplies for cash, $4,400</a:t>
            </a:r>
          </a:p>
        </p:txBody>
      </p:sp>
      <p:sp>
        <p:nvSpPr>
          <p:cNvPr id="1241"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42" name="Title 1"/>
          <p:cNvSpPr txBox="1"/>
          <p:nvPr>
            <p:ph type="title"/>
          </p:nvPr>
        </p:nvSpPr>
        <p:spPr>
          <a:xfrm>
            <a:off x="395859" y="592170"/>
            <a:ext cx="11400279" cy="1188721"/>
          </a:xfrm>
          <a:prstGeom prst="rect">
            <a:avLst/>
          </a:prstGeom>
        </p:spPr>
        <p:txBody>
          <a:bodyPr anchor="t"/>
          <a:lstStyle/>
          <a:p>
            <a:pPr>
              <a:defRPr sz="3200"/>
            </a:pPr>
            <a:r>
              <a:t>Example 1</a:t>
            </a:r>
            <a:br/>
            <a:r>
              <a:rPr cap="none" sz="2400"/>
              <a:t>Record Transaction and Post Information to T-accounts</a:t>
            </a:r>
          </a:p>
        </p:txBody>
      </p:sp>
      <p:graphicFrame>
        <p:nvGraphicFramePr>
          <p:cNvPr id="1243" name="Table 4"/>
          <p:cNvGraphicFramePr/>
          <p:nvPr/>
        </p:nvGraphicFramePr>
        <p:xfrm>
          <a:off x="8004981" y="4161495"/>
          <a:ext cx="3560389" cy="2431435"/>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773843"/>
                <a:gridCol w="1773843"/>
              </a:tblGrid>
              <a:tr h="403122">
                <a:tc gridSpan="2">
                  <a:txBody>
                    <a:bodyPr/>
                    <a:lstStyle/>
                    <a:p>
                      <a:pPr algn="ctr" defTabSz="457200">
                        <a:defRPr b="0" sz="1800">
                          <a:solidFill>
                            <a:srgbClr val="000000"/>
                          </a:solidFill>
                        </a:defRPr>
                      </a:pPr>
                      <a:r>
                        <a:rPr b="1">
                          <a:solidFill>
                            <a:srgbClr val="002060"/>
                          </a:solidFill>
                        </a:rPr>
                        <a:t>Cash</a:t>
                      </a:r>
                    </a:p>
                  </a:txBody>
                  <a:tcPr marL="45720" marR="45720" marT="45720" marB="45720" anchor="t" anchorCtr="0" horzOverflow="overflow">
                    <a:lnB w="12700">
                      <a:solidFill>
                        <a:srgbClr val="000000"/>
                      </a:solidFill>
                    </a:lnB>
                    <a:solidFill>
                      <a:srgbClr val="D6F1E4"/>
                    </a:solidFill>
                  </a:tcPr>
                </a:tc>
                <a:tc hMerge="1">
                  <a:tcPr/>
                </a:tc>
              </a:tr>
              <a:tr h="403122">
                <a:tc>
                  <a:txBody>
                    <a:bodyPr/>
                    <a:lstStyle/>
                    <a:p>
                      <a:pPr algn="l" defTabSz="457200">
                        <a:defRPr sz="1800"/>
                      </a:pPr>
                    </a:p>
                  </a:txBody>
                  <a:tcPr marL="45720" marR="45720" marT="45720" marB="45720" anchor="t" anchorCtr="0" horzOverflow="overflow">
                    <a:lnR w="12700">
                      <a:solidFill>
                        <a:srgbClr val="000000"/>
                      </a:solidFill>
                    </a:lnR>
                    <a:lnT w="12700">
                      <a:solidFill>
                        <a:srgbClr val="000000"/>
                      </a:solidFill>
                    </a:lnT>
                  </a:tcPr>
                </a:tc>
                <a:tc>
                  <a:txBody>
                    <a:bodyPr/>
                    <a:lstStyle/>
                    <a:p>
                      <a:pPr algn="l" defTabSz="457200">
                        <a:defRPr sz="1800"/>
                      </a:pPr>
                    </a:p>
                  </a:txBody>
                  <a:tcPr marL="45720" marR="45720" marT="45720" marB="45720" anchor="t" anchorCtr="0" horzOverflow="overflow">
                    <a:lnL w="12700">
                      <a:solidFill>
                        <a:srgbClr val="000000"/>
                      </a:solidFill>
                    </a:lnL>
                    <a:lnT w="12700">
                      <a:solidFill>
                        <a:srgbClr val="000000"/>
                      </a:solidFill>
                    </a:lnT>
                  </a:tcPr>
                </a:tc>
              </a:tr>
              <a:tr h="403122">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403122">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403122">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403122">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bl>
          </a:graphicData>
        </a:graphic>
      </p:graphicFrame>
      <p:graphicFrame>
        <p:nvGraphicFramePr>
          <p:cNvPr id="1244" name="Table 5"/>
          <p:cNvGraphicFramePr/>
          <p:nvPr/>
        </p:nvGraphicFramePr>
        <p:xfrm>
          <a:off x="595525" y="4167262"/>
          <a:ext cx="7142952" cy="2419902"/>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702014"/>
                <a:gridCol w="4579249"/>
                <a:gridCol w="924493"/>
                <a:gridCol w="924493"/>
              </a:tblGrid>
              <a:tr h="401200">
                <a:tc>
                  <a:txBody>
                    <a:bodyPr/>
                    <a:lstStyle/>
                    <a:p>
                      <a:pPr algn="l" defTabSz="457200">
                        <a:lnSpc>
                          <a:spcPct val="150000"/>
                        </a:lnSpc>
                        <a:defRPr b="0" sz="1800">
                          <a:solidFill>
                            <a:srgbClr val="000000"/>
                          </a:solidFill>
                        </a:defRPr>
                      </a:pPr>
                      <a:r>
                        <a:rPr b="1" sz="1400">
                          <a:solidFill>
                            <a:srgbClr val="FFFFFF"/>
                          </a:solidFill>
                        </a:rPr>
                        <a:t>Date</a:t>
                      </a:r>
                    </a:p>
                  </a:txBody>
                  <a:tcPr marL="45720" marR="45720" marT="45720" marB="45720" anchor="ctr" anchorCtr="0" horzOverflow="overflow"/>
                </a:tc>
                <a:tc>
                  <a:txBody>
                    <a:bodyPr/>
                    <a:lstStyle/>
                    <a:p>
                      <a:pPr algn="l" defTabSz="457200">
                        <a:lnSpc>
                          <a:spcPct val="150000"/>
                        </a:lnSpc>
                        <a:defRPr b="0" sz="1800">
                          <a:solidFill>
                            <a:srgbClr val="000000"/>
                          </a:solidFill>
                        </a:defRPr>
                      </a:pPr>
                      <a:r>
                        <a:rPr b="1" sz="1400">
                          <a:solidFill>
                            <a:srgbClr val="FFFFFF"/>
                          </a:solidFill>
                        </a:rPr>
                        <a:t>Description</a:t>
                      </a:r>
                    </a:p>
                  </a:txBody>
                  <a:tcPr marL="45720" marR="45720" marT="45720" marB="45720" anchor="ctr" anchorCtr="0" horzOverflow="overflow"/>
                </a:tc>
                <a:tc>
                  <a:txBody>
                    <a:bodyPr/>
                    <a:lstStyle/>
                    <a:p>
                      <a:pPr algn="ctr" defTabSz="457200">
                        <a:lnSpc>
                          <a:spcPct val="150000"/>
                        </a:lnSpc>
                        <a:defRPr b="0" sz="1800">
                          <a:solidFill>
                            <a:srgbClr val="000000"/>
                          </a:solidFill>
                        </a:defRPr>
                      </a:pPr>
                      <a:r>
                        <a:rPr b="1" sz="1400">
                          <a:solidFill>
                            <a:srgbClr val="FFFFFF"/>
                          </a:solidFill>
                        </a:rPr>
                        <a:t>Debit</a:t>
                      </a:r>
                    </a:p>
                  </a:txBody>
                  <a:tcPr marL="45720" marR="45720" marT="45720" marB="45720" anchor="ctr" anchorCtr="0" horzOverflow="overflow"/>
                </a:tc>
                <a:tc>
                  <a:txBody>
                    <a:bodyPr/>
                    <a:lstStyle/>
                    <a:p>
                      <a:pPr algn="ctr" defTabSz="457200">
                        <a:lnSpc>
                          <a:spcPct val="150000"/>
                        </a:lnSpc>
                        <a:defRPr b="0" sz="1800">
                          <a:solidFill>
                            <a:srgbClr val="000000"/>
                          </a:solidFill>
                        </a:defRPr>
                      </a:pPr>
                      <a:r>
                        <a:rPr b="1" sz="1400">
                          <a:solidFill>
                            <a:srgbClr val="FFFFFF"/>
                          </a:solidFill>
                        </a:rPr>
                        <a:t>Credit</a:t>
                      </a:r>
                    </a:p>
                  </a:txBody>
                  <a:tcPr marL="45720" marR="45720" marT="45720" marB="45720" anchor="ctr" anchorCtr="0" horzOverflow="overflow"/>
                </a:tc>
              </a:tr>
              <a:tr h="401200">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r>
              <a:tr h="401200">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r>
              <a:tr h="401200">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r>
              <a:tr h="401200">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r>
              <a:tr h="401200">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r>
            </a:tbl>
          </a:graphicData>
        </a:graphic>
      </p:graphicFrame>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2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43" grpId="2"/>
      <p:bldP build="whole" bldLvl="1" animBg="1" rev="0" advAuto="0" spid="1244" grpId="1"/>
    </p:bldLst>
  </p:timing>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6" name="Content Placeholder 2"/>
          <p:cNvSpPr txBox="1"/>
          <p:nvPr>
            <p:ph type="body" sz="half" idx="1"/>
          </p:nvPr>
        </p:nvSpPr>
        <p:spPr>
          <a:xfrm>
            <a:off x="394839" y="1581369"/>
            <a:ext cx="5708819" cy="3263529"/>
          </a:xfrm>
          <a:prstGeom prst="rect">
            <a:avLst/>
          </a:prstGeom>
        </p:spPr>
        <p:txBody>
          <a:bodyPr>
            <a:noAutofit/>
          </a:bodyPr>
          <a:lstStyle/>
          <a:p>
            <a:pPr marL="306000" indent="-306000">
              <a:defRPr sz="1800"/>
            </a:pPr>
            <a:r>
              <a:t>Prepare journal entries to record the following transactions. Create a T-account for Accounts Receivable and Cash, post any entries that affect the account, and calculate the ending balance for the account (assume no beginning balance).</a:t>
            </a:r>
          </a:p>
          <a:p>
            <a:pPr lvl="1" marL="787400" indent="-330200">
              <a:buAutoNum type="alphaUcPeriod" startAt="1"/>
              <a:defRPr sz="1800"/>
            </a:pPr>
            <a:r>
              <a:t>Provided legal services to customers for cash, $5,600</a:t>
            </a:r>
          </a:p>
          <a:p>
            <a:pPr lvl="1" marL="787400" indent="-330200">
              <a:buAutoNum type="alphaUcPeriod" startAt="1"/>
              <a:defRPr sz="1800"/>
            </a:pPr>
            <a:r>
              <a:t>Provided legal services to customers on account, $4,700</a:t>
            </a:r>
          </a:p>
          <a:p>
            <a:pPr lvl="1" marL="787400" indent="-330200">
              <a:buAutoNum type="alphaUcPeriod" startAt="1"/>
              <a:defRPr sz="1800"/>
            </a:pPr>
            <a:r>
              <a:t>Collected cash from customer accounts, $3,500</a:t>
            </a:r>
          </a:p>
        </p:txBody>
      </p:sp>
      <p:sp>
        <p:nvSpPr>
          <p:cNvPr id="1247" name="Slide Number Placeholder 3"/>
          <p:cNvSpPr txBox="1"/>
          <p:nvPr>
            <p:ph type="sldNum" sz="quarter" idx="2"/>
          </p:nvPr>
        </p:nvSpPr>
        <p:spPr>
          <a:xfrm>
            <a:off x="11853218" y="655786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48" name="Title 1"/>
          <p:cNvSpPr txBox="1"/>
          <p:nvPr>
            <p:ph type="title"/>
          </p:nvPr>
        </p:nvSpPr>
        <p:spPr>
          <a:xfrm>
            <a:off x="395859" y="592170"/>
            <a:ext cx="11400279" cy="1188721"/>
          </a:xfrm>
          <a:prstGeom prst="rect">
            <a:avLst/>
          </a:prstGeom>
        </p:spPr>
        <p:txBody>
          <a:bodyPr anchor="t"/>
          <a:lstStyle/>
          <a:p>
            <a:pPr>
              <a:defRPr sz="3200"/>
            </a:pPr>
            <a:r>
              <a:t>Example 2</a:t>
            </a:r>
            <a:br/>
            <a:r>
              <a:rPr sz="2400"/>
              <a:t>record transaction and post information to t-accounts</a:t>
            </a:r>
          </a:p>
        </p:txBody>
      </p:sp>
      <p:graphicFrame>
        <p:nvGraphicFramePr>
          <p:cNvPr id="1249" name="Table 4"/>
          <p:cNvGraphicFramePr/>
          <p:nvPr/>
        </p:nvGraphicFramePr>
        <p:xfrm>
          <a:off x="3139126" y="4804688"/>
          <a:ext cx="2956873" cy="185420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478436"/>
                <a:gridCol w="1478436"/>
              </a:tblGrid>
              <a:tr h="370840">
                <a:tc gridSpan="2">
                  <a:txBody>
                    <a:bodyPr/>
                    <a:lstStyle/>
                    <a:p>
                      <a:pPr algn="ctr" defTabSz="457200">
                        <a:defRPr b="0" sz="1800">
                          <a:solidFill>
                            <a:srgbClr val="000000"/>
                          </a:solidFill>
                        </a:defRPr>
                      </a:pPr>
                      <a:r>
                        <a:rPr b="1" sz="1600">
                          <a:solidFill>
                            <a:srgbClr val="002060"/>
                          </a:solidFill>
                        </a:rPr>
                        <a:t>Cash</a:t>
                      </a:r>
                    </a:p>
                  </a:txBody>
                  <a:tcPr marL="45720" marR="45720" marT="45720" marB="45720" anchor="t" anchorCtr="0" horzOverflow="overflow">
                    <a:lnB w="12700">
                      <a:solidFill>
                        <a:srgbClr val="000000"/>
                      </a:solidFill>
                    </a:lnB>
                    <a:solidFill>
                      <a:srgbClr val="D6F1E4"/>
                    </a:solidFill>
                  </a:tcPr>
                </a:tc>
                <a:tc hMerge="1">
                  <a:tcPr/>
                </a:tc>
              </a:tr>
              <a:tr h="370840">
                <a:tc>
                  <a:txBody>
                    <a:bodyPr/>
                    <a:lstStyle/>
                    <a:p>
                      <a:pPr algn="l" defTabSz="457200">
                        <a:defRPr sz="1800"/>
                      </a:pPr>
                    </a:p>
                  </a:txBody>
                  <a:tcPr marL="45720" marR="45720" marT="45720" marB="45720" anchor="t" anchorCtr="0" horzOverflow="overflow">
                    <a:lnR w="12700">
                      <a:solidFill>
                        <a:srgbClr val="000000"/>
                      </a:solidFill>
                    </a:lnR>
                    <a:lnT w="12700">
                      <a:solidFill>
                        <a:srgbClr val="000000"/>
                      </a:solidFill>
                    </a:lnT>
                  </a:tcPr>
                </a:tc>
                <a:tc>
                  <a:txBody>
                    <a:bodyPr/>
                    <a:lstStyle/>
                    <a:p>
                      <a:pPr algn="l" defTabSz="457200">
                        <a:defRPr sz="1800"/>
                      </a:pPr>
                    </a:p>
                  </a:txBody>
                  <a:tcPr marL="45720" marR="45720" marT="45720" marB="45720" anchor="t" anchorCtr="0" horzOverflow="overflow">
                    <a:lnL w="12700">
                      <a:solidFill>
                        <a:srgbClr val="000000"/>
                      </a:solidFill>
                    </a:lnL>
                    <a:lnT w="12700">
                      <a:solidFill>
                        <a:srgbClr val="000000"/>
                      </a:solidFill>
                    </a:lnT>
                  </a:tcPr>
                </a:tc>
              </a:tr>
              <a:tr h="370840">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370840">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370840">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bl>
          </a:graphicData>
        </a:graphic>
      </p:graphicFrame>
      <p:graphicFrame>
        <p:nvGraphicFramePr>
          <p:cNvPr id="1250" name="Table 7"/>
          <p:cNvGraphicFramePr/>
          <p:nvPr/>
        </p:nvGraphicFramePr>
        <p:xfrm>
          <a:off x="158815" y="4804688"/>
          <a:ext cx="2883032" cy="185420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441516"/>
                <a:gridCol w="1441516"/>
              </a:tblGrid>
              <a:tr h="370840">
                <a:tc gridSpan="2">
                  <a:txBody>
                    <a:bodyPr/>
                    <a:lstStyle/>
                    <a:p>
                      <a:pPr algn="ctr" defTabSz="457200">
                        <a:defRPr b="0" sz="1800">
                          <a:solidFill>
                            <a:srgbClr val="000000"/>
                          </a:solidFill>
                        </a:defRPr>
                      </a:pPr>
                      <a:r>
                        <a:rPr b="1" sz="1600">
                          <a:solidFill>
                            <a:srgbClr val="002060"/>
                          </a:solidFill>
                        </a:rPr>
                        <a:t>Accounts Receivable</a:t>
                      </a:r>
                    </a:p>
                  </a:txBody>
                  <a:tcPr marL="45720" marR="45720" marT="45720" marB="45720" anchor="t" anchorCtr="0" horzOverflow="overflow">
                    <a:lnB w="12700">
                      <a:solidFill>
                        <a:srgbClr val="000000"/>
                      </a:solidFill>
                    </a:lnB>
                    <a:solidFill>
                      <a:srgbClr val="D6F1E4"/>
                    </a:solidFill>
                  </a:tcPr>
                </a:tc>
                <a:tc hMerge="1">
                  <a:tcPr/>
                </a:tc>
              </a:tr>
              <a:tr h="370840">
                <a:tc>
                  <a:txBody>
                    <a:bodyPr/>
                    <a:lstStyle/>
                    <a:p>
                      <a:pPr algn="l" defTabSz="457200">
                        <a:defRPr sz="1800"/>
                      </a:pPr>
                    </a:p>
                  </a:txBody>
                  <a:tcPr marL="45720" marR="45720" marT="45720" marB="45720" anchor="t" anchorCtr="0" horzOverflow="overflow">
                    <a:lnR w="12700">
                      <a:solidFill>
                        <a:srgbClr val="000000"/>
                      </a:solidFill>
                    </a:lnR>
                    <a:lnT w="12700">
                      <a:solidFill>
                        <a:srgbClr val="000000"/>
                      </a:solidFill>
                    </a:lnT>
                  </a:tcPr>
                </a:tc>
                <a:tc>
                  <a:txBody>
                    <a:bodyPr/>
                    <a:lstStyle/>
                    <a:p>
                      <a:pPr algn="l" defTabSz="457200">
                        <a:defRPr sz="1800"/>
                      </a:pPr>
                    </a:p>
                  </a:txBody>
                  <a:tcPr marL="45720" marR="45720" marT="45720" marB="45720" anchor="t" anchorCtr="0" horzOverflow="overflow">
                    <a:lnL w="12700">
                      <a:solidFill>
                        <a:srgbClr val="000000"/>
                      </a:solidFill>
                    </a:lnL>
                    <a:lnT w="12700">
                      <a:solidFill>
                        <a:srgbClr val="000000"/>
                      </a:solidFill>
                    </a:lnT>
                  </a:tcPr>
                </a:tc>
              </a:tr>
              <a:tr h="370840">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370840">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370840">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bl>
          </a:graphicData>
        </a:graphic>
      </p:graphicFrame>
      <p:sp>
        <p:nvSpPr>
          <p:cNvPr id="1251" name="Straight Connector 9"/>
          <p:cNvSpPr/>
          <p:nvPr/>
        </p:nvSpPr>
        <p:spPr>
          <a:xfrm flipH="1">
            <a:off x="4611235" y="5170914"/>
            <a:ext cx="6327" cy="1494772"/>
          </a:xfrm>
          <a:prstGeom prst="line">
            <a:avLst/>
          </a:prstGeom>
          <a:ln w="28575" cap="rnd">
            <a:solidFill>
              <a:srgbClr val="000000"/>
            </a:solidFill>
          </a:ln>
        </p:spPr>
        <p:txBody>
          <a:bodyPr lIns="45719" rIns="45719"/>
          <a:lstStyle/>
          <a:p>
            <a:pPr/>
          </a:p>
        </p:txBody>
      </p:sp>
      <p:sp>
        <p:nvSpPr>
          <p:cNvPr id="1252" name="Straight Connector 10"/>
          <p:cNvSpPr/>
          <p:nvPr/>
        </p:nvSpPr>
        <p:spPr>
          <a:xfrm flipH="1">
            <a:off x="1600330" y="5182904"/>
            <a:ext cx="6328" cy="1494772"/>
          </a:xfrm>
          <a:prstGeom prst="line">
            <a:avLst/>
          </a:prstGeom>
          <a:ln w="28575" cap="rnd">
            <a:solidFill>
              <a:srgbClr val="000000"/>
            </a:solidFill>
          </a:ln>
        </p:spPr>
        <p:txBody>
          <a:bodyPr lIns="45719" rIns="45719"/>
          <a:lstStyle/>
          <a:p>
            <a:pPr/>
          </a:p>
        </p:txBody>
      </p:sp>
      <p:graphicFrame>
        <p:nvGraphicFramePr>
          <p:cNvPr id="1253" name="Table 5"/>
          <p:cNvGraphicFramePr/>
          <p:nvPr/>
        </p:nvGraphicFramePr>
        <p:xfrm>
          <a:off x="6321646" y="1654992"/>
          <a:ext cx="5470819" cy="512619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669303"/>
                <a:gridCol w="2988297"/>
                <a:gridCol w="900259"/>
                <a:gridCol w="900259"/>
              </a:tblGrid>
              <a:tr h="393345">
                <a:tc>
                  <a:txBody>
                    <a:bodyPr/>
                    <a:lstStyle/>
                    <a:p>
                      <a:pPr algn="ctr" defTabSz="457200">
                        <a:lnSpc>
                          <a:spcPct val="150000"/>
                        </a:lnSpc>
                        <a:defRPr b="0" sz="1800">
                          <a:solidFill>
                            <a:srgbClr val="000000"/>
                          </a:solidFill>
                        </a:defRPr>
                      </a:pPr>
                      <a:r>
                        <a:rPr b="1" sz="1400">
                          <a:solidFill>
                            <a:srgbClr val="FFFFFF"/>
                          </a:solidFill>
                        </a:rPr>
                        <a:t>Date</a:t>
                      </a:r>
                    </a:p>
                  </a:txBody>
                  <a:tcPr marL="45720" marR="45720" marT="45720" marB="45720" anchor="ctr" anchorCtr="0" horzOverflow="overflow"/>
                </a:tc>
                <a:tc>
                  <a:txBody>
                    <a:bodyPr/>
                    <a:lstStyle/>
                    <a:p>
                      <a:pPr algn="ctr" defTabSz="457200">
                        <a:lnSpc>
                          <a:spcPct val="150000"/>
                        </a:lnSpc>
                        <a:defRPr b="0" sz="1800">
                          <a:solidFill>
                            <a:srgbClr val="000000"/>
                          </a:solidFill>
                        </a:defRPr>
                      </a:pPr>
                      <a:r>
                        <a:rPr b="1" sz="1400">
                          <a:solidFill>
                            <a:srgbClr val="FFFFFF"/>
                          </a:solidFill>
                        </a:rPr>
                        <a:t>Description</a:t>
                      </a:r>
                    </a:p>
                  </a:txBody>
                  <a:tcPr marL="45720" marR="45720" marT="45720" marB="45720" anchor="ctr" anchorCtr="0" horzOverflow="overflow"/>
                </a:tc>
                <a:tc>
                  <a:txBody>
                    <a:bodyPr/>
                    <a:lstStyle/>
                    <a:p>
                      <a:pPr algn="ctr" defTabSz="457200">
                        <a:lnSpc>
                          <a:spcPct val="150000"/>
                        </a:lnSpc>
                        <a:defRPr b="0" sz="1800">
                          <a:solidFill>
                            <a:srgbClr val="000000"/>
                          </a:solidFill>
                        </a:defRPr>
                      </a:pPr>
                      <a:r>
                        <a:rPr b="1" sz="1400">
                          <a:solidFill>
                            <a:srgbClr val="FFFFFF"/>
                          </a:solidFill>
                        </a:rPr>
                        <a:t>Debit</a:t>
                      </a:r>
                    </a:p>
                  </a:txBody>
                  <a:tcPr marL="45720" marR="45720" marT="45720" marB="45720" anchor="ctr" anchorCtr="0" horzOverflow="overflow"/>
                </a:tc>
                <a:tc>
                  <a:txBody>
                    <a:bodyPr/>
                    <a:lstStyle/>
                    <a:p>
                      <a:pPr algn="ctr" defTabSz="457200">
                        <a:lnSpc>
                          <a:spcPct val="150000"/>
                        </a:lnSpc>
                        <a:defRPr b="0" sz="1800">
                          <a:solidFill>
                            <a:srgbClr val="000000"/>
                          </a:solidFill>
                        </a:defRPr>
                      </a:pPr>
                      <a:r>
                        <a:rPr b="1" sz="1400">
                          <a:solidFill>
                            <a:srgbClr val="FFFFFF"/>
                          </a:solidFill>
                        </a:rPr>
                        <a:t>Credit</a:t>
                      </a:r>
                    </a:p>
                  </a:txBody>
                  <a:tcPr marL="45720" marR="45720" marT="45720" marB="45720" anchor="ctr" anchorCtr="0" horzOverflow="overflow"/>
                </a:tc>
              </a:tr>
              <a:tr h="393345">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r>
              <a:tr h="393345">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r>
              <a:tr h="393345">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r>
              <a:tr h="393345">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r>
              <a:tr h="393345">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r>
              <a:tr h="393345">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r>
              <a:tr h="393345">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r>
              <a:tr h="393345">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r>
              <a:tr h="393345">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r>
              <a:tr h="393345">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r>
              <a:tr h="393345">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r>
              <a:tr h="393345">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c>
                  <a:txBody>
                    <a:bodyPr/>
                    <a:lstStyle/>
                    <a:p>
                      <a:pPr algn="l" defTabSz="457200">
                        <a:lnSpc>
                          <a:spcPct val="150000"/>
                        </a:lnSpc>
                        <a:defRPr sz="1400"/>
                      </a:pPr>
                    </a:p>
                  </a:txBody>
                  <a:tcPr marL="45720" marR="45720" marT="45720" marB="45720" anchor="t" anchorCtr="0" horzOverflow="overflow"/>
                </a:tc>
              </a:tr>
            </a:tbl>
          </a:graphicData>
        </a:graphic>
      </p:graphicFrame>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5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24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2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49" grpId="2"/>
      <p:bldP build="whole" bldLvl="1" animBg="1" rev="0" advAuto="0" spid="1253" grpId="3"/>
      <p:bldP build="whole" bldLvl="1" animBg="1" rev="0" advAuto="0" spid="1250" grpId="1"/>
    </p:bldLst>
  </p:timing>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5" name="Rectangle 7"/>
          <p:cNvSpPr txBox="1"/>
          <p:nvPr/>
        </p:nvSpPr>
        <p:spPr>
          <a:xfrm>
            <a:off x="428364" y="695769"/>
            <a:ext cx="5692328" cy="5933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600"/>
              </a:spcBef>
              <a:defRPr b="1">
                <a:latin typeface="+mj-lt"/>
                <a:ea typeface="+mj-ea"/>
                <a:cs typeface="+mj-cs"/>
                <a:sym typeface="Helvetica"/>
              </a:defRPr>
            </a:pPr>
            <a:r>
              <a:t>Transactions summary:</a:t>
            </a:r>
          </a:p>
          <a:p>
            <a:pPr marL="431800" indent="-355600">
              <a:spcBef>
                <a:spcPts val="400"/>
              </a:spcBef>
              <a:buSzPct val="100000"/>
              <a:buAutoNum type="arabicPeriod" startAt="1"/>
              <a:defRPr>
                <a:latin typeface="Helvetica Light"/>
                <a:ea typeface="Helvetica Light"/>
                <a:cs typeface="Helvetica Light"/>
                <a:sym typeface="Helvetica Light"/>
              </a:defRPr>
            </a:pPr>
            <a:r>
              <a:t>Issued share capital for $10,000 cash.</a:t>
            </a:r>
          </a:p>
          <a:p>
            <a:pPr marL="431800" indent="-355600">
              <a:spcBef>
                <a:spcPts val="400"/>
              </a:spcBef>
              <a:buSzPct val="100000"/>
              <a:buAutoNum type="arabicPeriod" startAt="1"/>
              <a:defRPr>
                <a:latin typeface="Helvetica Light"/>
                <a:ea typeface="Helvetica Light"/>
                <a:cs typeface="Helvetica Light"/>
                <a:sym typeface="Helvetica Light"/>
              </a:defRPr>
            </a:pPr>
            <a:r>
              <a:t>Received a bank loan for $3,000.</a:t>
            </a:r>
          </a:p>
          <a:p>
            <a:pPr marL="431800" indent="-355600">
              <a:spcBef>
                <a:spcPts val="400"/>
              </a:spcBef>
              <a:buSzPct val="100000"/>
              <a:buAutoNum type="arabicPeriod" startAt="1"/>
              <a:defRPr>
                <a:latin typeface="Helvetica Light"/>
                <a:ea typeface="Helvetica Light"/>
                <a:cs typeface="Helvetica Light"/>
                <a:sym typeface="Helvetica Light"/>
              </a:defRPr>
            </a:pPr>
            <a:r>
              <a:t>Purchased equipment for $3,000 cash.</a:t>
            </a:r>
          </a:p>
          <a:p>
            <a:pPr marL="431800" indent="-355600">
              <a:spcBef>
                <a:spcPts val="400"/>
              </a:spcBef>
              <a:buSzPct val="100000"/>
              <a:buAutoNum type="arabicPeriod" startAt="1"/>
              <a:defRPr>
                <a:latin typeface="Helvetica Light"/>
                <a:ea typeface="Helvetica Light"/>
                <a:cs typeface="Helvetica Light"/>
                <a:sym typeface="Helvetica Light"/>
              </a:defRPr>
            </a:pPr>
            <a:r>
              <a:t>Purchased a truck for $8,000; paid $3,000 cash and incurred a bank loan for the balance.</a:t>
            </a:r>
          </a:p>
          <a:p>
            <a:pPr marL="431800" indent="-355600">
              <a:spcBef>
                <a:spcPts val="400"/>
              </a:spcBef>
              <a:buSzPct val="100000"/>
              <a:buAutoNum type="arabicPeriod" startAt="1"/>
              <a:defRPr>
                <a:latin typeface="Helvetica Light"/>
                <a:ea typeface="Helvetica Light"/>
                <a:cs typeface="Helvetica Light"/>
                <a:sym typeface="Helvetica Light"/>
              </a:defRPr>
            </a:pPr>
            <a:r>
              <a:t>Paid $2,400 for a comprehensive one-year insurance policy effective January 1.</a:t>
            </a:r>
          </a:p>
          <a:p>
            <a:pPr marL="431800" indent="-355600">
              <a:spcBef>
                <a:spcPts val="400"/>
              </a:spcBef>
              <a:buSzPct val="100000"/>
              <a:buAutoNum type="arabicPeriod" startAt="1"/>
              <a:defRPr>
                <a:latin typeface="Helvetica Light"/>
                <a:ea typeface="Helvetica Light"/>
                <a:cs typeface="Helvetica Light"/>
                <a:sym typeface="Helvetica Light"/>
              </a:defRPr>
            </a:pPr>
            <a:r>
              <a:t>Paid $2,000 cash to reduce the bank loan.</a:t>
            </a:r>
          </a:p>
          <a:p>
            <a:pPr marL="431800" indent="-355600">
              <a:spcBef>
                <a:spcPts val="400"/>
              </a:spcBef>
              <a:buSzPct val="100000"/>
              <a:buAutoNum type="arabicPeriod" startAt="1"/>
              <a:defRPr>
                <a:latin typeface="Helvetica Light"/>
                <a:ea typeface="Helvetica Light"/>
                <a:cs typeface="Helvetica Light"/>
                <a:sym typeface="Helvetica Light"/>
              </a:defRPr>
            </a:pPr>
            <a:r>
              <a:t>Received $400 as an advance payment for repair services to be provided over the next two months as follows: $300 for February, $100 for March.</a:t>
            </a:r>
          </a:p>
          <a:p>
            <a:pPr marL="431800" indent="-355600">
              <a:spcBef>
                <a:spcPts val="400"/>
              </a:spcBef>
              <a:buSzPct val="100000"/>
              <a:buAutoNum type="arabicPeriod" startAt="1"/>
              <a:defRPr>
                <a:latin typeface="Helvetica Light"/>
                <a:ea typeface="Helvetica Light"/>
                <a:cs typeface="Helvetica Light"/>
                <a:sym typeface="Helvetica Light"/>
              </a:defRPr>
            </a:pPr>
            <a:r>
              <a:t>Performed repairs for $8,000 cash and $2,000 on credit.</a:t>
            </a:r>
          </a:p>
          <a:p>
            <a:pPr marL="431800" indent="-355600">
              <a:spcBef>
                <a:spcPts val="400"/>
              </a:spcBef>
              <a:buSzPct val="100000"/>
              <a:buAutoNum type="arabicPeriod" startAt="1"/>
              <a:defRPr>
                <a:latin typeface="Helvetica Light"/>
                <a:ea typeface="Helvetica Light"/>
                <a:cs typeface="Helvetica Light"/>
                <a:sym typeface="Helvetica Light"/>
              </a:defRPr>
            </a:pPr>
            <a:r>
              <a:t>Paid a total of $7,100 for operating expenses incurred during the month; also incurred an expense on account for $700.</a:t>
            </a:r>
          </a:p>
          <a:p>
            <a:pPr marL="431800" indent="-355600">
              <a:spcBef>
                <a:spcPts val="400"/>
              </a:spcBef>
              <a:buSzPct val="100000"/>
              <a:buAutoNum type="arabicPeriod" startAt="1"/>
              <a:defRPr>
                <a:latin typeface="Helvetica Light"/>
                <a:ea typeface="Helvetica Light"/>
                <a:cs typeface="Helvetica Light"/>
                <a:sym typeface="Helvetica Light"/>
              </a:defRPr>
            </a:pPr>
            <a:r>
              <a:t>Dividends of $200 were paid in cash to the only shareholder, Bob Baldwin.</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259" name="Group 10"/>
          <p:cNvGrpSpPr/>
          <p:nvPr/>
        </p:nvGrpSpPr>
        <p:grpSpPr>
          <a:xfrm>
            <a:off x="378477" y="1593447"/>
            <a:ext cx="1870270" cy="1422329"/>
            <a:chOff x="0" y="0"/>
            <a:chExt cx="1870269" cy="1422328"/>
          </a:xfrm>
        </p:grpSpPr>
        <p:sp>
          <p:nvSpPr>
            <p:cNvPr id="1257" name="Straight Connector 6"/>
            <p:cNvSpPr/>
            <p:nvPr/>
          </p:nvSpPr>
          <p:spPr>
            <a:xfrm>
              <a:off x="0" y="0"/>
              <a:ext cx="1870270" cy="1"/>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sp>
          <p:nvSpPr>
            <p:cNvPr id="1258" name="Straight Connector 7"/>
            <p:cNvSpPr/>
            <p:nvPr/>
          </p:nvSpPr>
          <p:spPr>
            <a:xfrm flipV="1">
              <a:off x="935135" y="0"/>
              <a:ext cx="1" cy="1422329"/>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grpSp>
      <p:grpSp>
        <p:nvGrpSpPr>
          <p:cNvPr id="1262" name="Group 14"/>
          <p:cNvGrpSpPr/>
          <p:nvPr/>
        </p:nvGrpSpPr>
        <p:grpSpPr>
          <a:xfrm>
            <a:off x="2760508" y="1593447"/>
            <a:ext cx="1870271" cy="1422329"/>
            <a:chOff x="0" y="0"/>
            <a:chExt cx="1870269" cy="1422328"/>
          </a:xfrm>
        </p:grpSpPr>
        <p:sp>
          <p:nvSpPr>
            <p:cNvPr id="1260" name="Straight Connector 15"/>
            <p:cNvSpPr/>
            <p:nvPr/>
          </p:nvSpPr>
          <p:spPr>
            <a:xfrm>
              <a:off x="0" y="0"/>
              <a:ext cx="1870270" cy="1"/>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sp>
          <p:nvSpPr>
            <p:cNvPr id="1261" name="Straight Connector 16"/>
            <p:cNvSpPr/>
            <p:nvPr/>
          </p:nvSpPr>
          <p:spPr>
            <a:xfrm flipV="1">
              <a:off x="935135" y="0"/>
              <a:ext cx="1" cy="1422329"/>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grpSp>
      <p:grpSp>
        <p:nvGrpSpPr>
          <p:cNvPr id="1265" name="Group 17"/>
          <p:cNvGrpSpPr/>
          <p:nvPr/>
        </p:nvGrpSpPr>
        <p:grpSpPr>
          <a:xfrm>
            <a:off x="5262610" y="1593447"/>
            <a:ext cx="1870271" cy="1005840"/>
            <a:chOff x="0" y="0"/>
            <a:chExt cx="1870269" cy="1005839"/>
          </a:xfrm>
        </p:grpSpPr>
        <p:sp>
          <p:nvSpPr>
            <p:cNvPr id="1263" name="Straight Connector 18"/>
            <p:cNvSpPr/>
            <p:nvPr/>
          </p:nvSpPr>
          <p:spPr>
            <a:xfrm>
              <a:off x="0" y="0"/>
              <a:ext cx="1870270" cy="1"/>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sp>
          <p:nvSpPr>
            <p:cNvPr id="1264" name="Straight Connector 19"/>
            <p:cNvSpPr/>
            <p:nvPr/>
          </p:nvSpPr>
          <p:spPr>
            <a:xfrm flipV="1">
              <a:off x="935134" y="0"/>
              <a:ext cx="1" cy="1005840"/>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grpSp>
      <p:grpSp>
        <p:nvGrpSpPr>
          <p:cNvPr id="1268" name="Group 20"/>
          <p:cNvGrpSpPr/>
          <p:nvPr/>
        </p:nvGrpSpPr>
        <p:grpSpPr>
          <a:xfrm>
            <a:off x="7607606" y="1593447"/>
            <a:ext cx="1870271" cy="1005840"/>
            <a:chOff x="0" y="0"/>
            <a:chExt cx="1870269" cy="1005839"/>
          </a:xfrm>
        </p:grpSpPr>
        <p:sp>
          <p:nvSpPr>
            <p:cNvPr id="1266" name="Straight Connector 21"/>
            <p:cNvSpPr/>
            <p:nvPr/>
          </p:nvSpPr>
          <p:spPr>
            <a:xfrm>
              <a:off x="0" y="0"/>
              <a:ext cx="1870270" cy="1"/>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sp>
          <p:nvSpPr>
            <p:cNvPr id="1267" name="Straight Connector 22"/>
            <p:cNvSpPr/>
            <p:nvPr/>
          </p:nvSpPr>
          <p:spPr>
            <a:xfrm flipV="1">
              <a:off x="935134" y="0"/>
              <a:ext cx="1" cy="1005840"/>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grpSp>
      <p:grpSp>
        <p:nvGrpSpPr>
          <p:cNvPr id="1271" name="Group 23"/>
          <p:cNvGrpSpPr/>
          <p:nvPr/>
        </p:nvGrpSpPr>
        <p:grpSpPr>
          <a:xfrm>
            <a:off x="9893148" y="1593447"/>
            <a:ext cx="1870271" cy="1005840"/>
            <a:chOff x="0" y="0"/>
            <a:chExt cx="1870269" cy="1005839"/>
          </a:xfrm>
        </p:grpSpPr>
        <p:sp>
          <p:nvSpPr>
            <p:cNvPr id="1269" name="Straight Connector 24"/>
            <p:cNvSpPr/>
            <p:nvPr/>
          </p:nvSpPr>
          <p:spPr>
            <a:xfrm>
              <a:off x="0" y="0"/>
              <a:ext cx="1870270" cy="1"/>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sp>
          <p:nvSpPr>
            <p:cNvPr id="1270" name="Straight Connector 25"/>
            <p:cNvSpPr/>
            <p:nvPr/>
          </p:nvSpPr>
          <p:spPr>
            <a:xfrm flipV="1">
              <a:off x="935134" y="0"/>
              <a:ext cx="1" cy="1005840"/>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grpSp>
      <p:sp>
        <p:nvSpPr>
          <p:cNvPr id="1272" name="Straight Connector 3"/>
          <p:cNvSpPr/>
          <p:nvPr/>
        </p:nvSpPr>
        <p:spPr>
          <a:xfrm flipH="1">
            <a:off x="7419371" y="712176"/>
            <a:ext cx="1" cy="6076863"/>
          </a:xfrm>
          <a:prstGeom prst="line">
            <a:avLst/>
          </a:prstGeom>
          <a:ln w="12700">
            <a:solidFill>
              <a:srgbClr val="0070C0"/>
            </a:solidFill>
            <a:custDash>
              <a:ds d="300000" sp="400000"/>
            </a:custDash>
          </a:ln>
        </p:spPr>
        <p:txBody>
          <a:bodyPr lIns="45719" rIns="45719"/>
          <a:lstStyle/>
          <a:p>
            <a:pPr/>
          </a:p>
        </p:txBody>
      </p:sp>
      <p:sp>
        <p:nvSpPr>
          <p:cNvPr id="1273" name="TextBox 2"/>
          <p:cNvSpPr txBox="1"/>
          <p:nvPr/>
        </p:nvSpPr>
        <p:spPr>
          <a:xfrm>
            <a:off x="651793" y="829626"/>
            <a:ext cx="1323638"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002060"/>
                </a:solidFill>
              </a:defRPr>
            </a:lvl1pPr>
          </a:lstStyle>
          <a:p>
            <a:pPr/>
            <a:r>
              <a:t>ASSETS</a:t>
            </a:r>
          </a:p>
        </p:txBody>
      </p:sp>
      <p:sp>
        <p:nvSpPr>
          <p:cNvPr id="1274" name="TextBox 26"/>
          <p:cNvSpPr txBox="1"/>
          <p:nvPr/>
        </p:nvSpPr>
        <p:spPr>
          <a:xfrm>
            <a:off x="2771518" y="830602"/>
            <a:ext cx="1848257"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002060"/>
                </a:solidFill>
              </a:defRPr>
            </a:lvl1pPr>
          </a:lstStyle>
          <a:p>
            <a:pPr/>
            <a:r>
              <a:t>LIABILITIES</a:t>
            </a:r>
          </a:p>
        </p:txBody>
      </p:sp>
      <p:sp>
        <p:nvSpPr>
          <p:cNvPr id="1275" name="TextBox 27"/>
          <p:cNvSpPr txBox="1"/>
          <p:nvPr/>
        </p:nvSpPr>
        <p:spPr>
          <a:xfrm>
            <a:off x="5578342" y="829626"/>
            <a:ext cx="1238806"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002060"/>
                </a:solidFill>
              </a:defRPr>
            </a:lvl1pPr>
          </a:lstStyle>
          <a:p>
            <a:pPr/>
            <a:r>
              <a:t>EQUITY</a:t>
            </a:r>
          </a:p>
        </p:txBody>
      </p:sp>
      <p:sp>
        <p:nvSpPr>
          <p:cNvPr id="1276" name="TextBox 28"/>
          <p:cNvSpPr txBox="1"/>
          <p:nvPr/>
        </p:nvSpPr>
        <p:spPr>
          <a:xfrm>
            <a:off x="7753899" y="831369"/>
            <a:ext cx="1577688"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002060"/>
                </a:solidFill>
              </a:defRPr>
            </a:lvl1pPr>
          </a:lstStyle>
          <a:p>
            <a:pPr/>
            <a:r>
              <a:t>REVENUE</a:t>
            </a:r>
          </a:p>
        </p:txBody>
      </p:sp>
      <p:sp>
        <p:nvSpPr>
          <p:cNvPr id="1277" name="TextBox 29"/>
          <p:cNvSpPr txBox="1"/>
          <p:nvPr/>
        </p:nvSpPr>
        <p:spPr>
          <a:xfrm>
            <a:off x="9954608" y="829073"/>
            <a:ext cx="1747352"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solidFill>
                  <a:srgbClr val="002060"/>
                </a:solidFill>
              </a:defRPr>
            </a:lvl1pPr>
          </a:lstStyle>
          <a:p>
            <a:pPr/>
            <a:r>
              <a:t>EXPENSES</a:t>
            </a:r>
          </a:p>
        </p:txBody>
      </p:sp>
      <p:grpSp>
        <p:nvGrpSpPr>
          <p:cNvPr id="1290" name="Group 64"/>
          <p:cNvGrpSpPr/>
          <p:nvPr/>
        </p:nvGrpSpPr>
        <p:grpSpPr>
          <a:xfrm>
            <a:off x="378477" y="3375198"/>
            <a:ext cx="1870270" cy="3033389"/>
            <a:chOff x="0" y="0"/>
            <a:chExt cx="1870269" cy="3033387"/>
          </a:xfrm>
        </p:grpSpPr>
        <p:grpSp>
          <p:nvGrpSpPr>
            <p:cNvPr id="1280" name="Group 30"/>
            <p:cNvGrpSpPr/>
            <p:nvPr/>
          </p:nvGrpSpPr>
          <p:grpSpPr>
            <a:xfrm>
              <a:off x="0" y="-1"/>
              <a:ext cx="1870270" cy="450685"/>
              <a:chOff x="0" y="0"/>
              <a:chExt cx="1870269" cy="450684"/>
            </a:xfrm>
          </p:grpSpPr>
          <p:sp>
            <p:nvSpPr>
              <p:cNvPr id="1278" name="Straight Connector 31"/>
              <p:cNvSpPr/>
              <p:nvPr/>
            </p:nvSpPr>
            <p:spPr>
              <a:xfrm>
                <a:off x="0" y="0"/>
                <a:ext cx="1870270" cy="1"/>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sp>
            <p:nvSpPr>
              <p:cNvPr id="1279" name="Straight Connector 32"/>
              <p:cNvSpPr/>
              <p:nvPr/>
            </p:nvSpPr>
            <p:spPr>
              <a:xfrm flipV="1">
                <a:off x="935135" y="0"/>
                <a:ext cx="1" cy="450685"/>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grpSp>
        <p:grpSp>
          <p:nvGrpSpPr>
            <p:cNvPr id="1283" name="Group 33"/>
            <p:cNvGrpSpPr/>
            <p:nvPr/>
          </p:nvGrpSpPr>
          <p:grpSpPr>
            <a:xfrm>
              <a:off x="0" y="870120"/>
              <a:ext cx="1870270" cy="449903"/>
              <a:chOff x="0" y="0"/>
              <a:chExt cx="1870269" cy="449902"/>
            </a:xfrm>
          </p:grpSpPr>
          <p:sp>
            <p:nvSpPr>
              <p:cNvPr id="1281" name="Straight Connector 34"/>
              <p:cNvSpPr/>
              <p:nvPr/>
            </p:nvSpPr>
            <p:spPr>
              <a:xfrm>
                <a:off x="0" y="-1"/>
                <a:ext cx="1870270" cy="1"/>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sp>
            <p:nvSpPr>
              <p:cNvPr id="1282" name="Straight Connector 35"/>
              <p:cNvSpPr/>
              <p:nvPr/>
            </p:nvSpPr>
            <p:spPr>
              <a:xfrm flipV="1">
                <a:off x="935135" y="0"/>
                <a:ext cx="1" cy="449902"/>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grpSp>
        <p:grpSp>
          <p:nvGrpSpPr>
            <p:cNvPr id="1286" name="Group 36"/>
            <p:cNvGrpSpPr/>
            <p:nvPr/>
          </p:nvGrpSpPr>
          <p:grpSpPr>
            <a:xfrm>
              <a:off x="0" y="1753784"/>
              <a:ext cx="1870270" cy="448365"/>
              <a:chOff x="0" y="0"/>
              <a:chExt cx="1870269" cy="448364"/>
            </a:xfrm>
          </p:grpSpPr>
          <p:sp>
            <p:nvSpPr>
              <p:cNvPr id="1284" name="Straight Connector 37"/>
              <p:cNvSpPr/>
              <p:nvPr/>
            </p:nvSpPr>
            <p:spPr>
              <a:xfrm>
                <a:off x="0" y="-1"/>
                <a:ext cx="1870270" cy="1"/>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sp>
            <p:nvSpPr>
              <p:cNvPr id="1285" name="Straight Connector 38"/>
              <p:cNvSpPr/>
              <p:nvPr/>
            </p:nvSpPr>
            <p:spPr>
              <a:xfrm flipV="1">
                <a:off x="935135" y="0"/>
                <a:ext cx="1" cy="448365"/>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grpSp>
        <p:grpSp>
          <p:nvGrpSpPr>
            <p:cNvPr id="1289" name="Group 45"/>
            <p:cNvGrpSpPr/>
            <p:nvPr/>
          </p:nvGrpSpPr>
          <p:grpSpPr>
            <a:xfrm>
              <a:off x="0" y="2585022"/>
              <a:ext cx="1870270" cy="448366"/>
              <a:chOff x="0" y="0"/>
              <a:chExt cx="1870269" cy="448365"/>
            </a:xfrm>
          </p:grpSpPr>
          <p:sp>
            <p:nvSpPr>
              <p:cNvPr id="1287" name="Straight Connector 46"/>
              <p:cNvSpPr/>
              <p:nvPr/>
            </p:nvSpPr>
            <p:spPr>
              <a:xfrm>
                <a:off x="0" y="-1"/>
                <a:ext cx="1870270" cy="1"/>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sp>
            <p:nvSpPr>
              <p:cNvPr id="1288" name="Straight Connector 47"/>
              <p:cNvSpPr/>
              <p:nvPr/>
            </p:nvSpPr>
            <p:spPr>
              <a:xfrm flipV="1">
                <a:off x="935135" y="0"/>
                <a:ext cx="1" cy="448366"/>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grpSp>
      </p:grpSp>
      <p:grpSp>
        <p:nvGrpSpPr>
          <p:cNvPr id="1293" name="Group 51"/>
          <p:cNvGrpSpPr/>
          <p:nvPr/>
        </p:nvGrpSpPr>
        <p:grpSpPr>
          <a:xfrm>
            <a:off x="2760508" y="3375199"/>
            <a:ext cx="1870271" cy="450685"/>
            <a:chOff x="0" y="0"/>
            <a:chExt cx="1870269" cy="450684"/>
          </a:xfrm>
        </p:grpSpPr>
        <p:sp>
          <p:nvSpPr>
            <p:cNvPr id="1291" name="Straight Connector 52"/>
            <p:cNvSpPr/>
            <p:nvPr/>
          </p:nvSpPr>
          <p:spPr>
            <a:xfrm>
              <a:off x="0" y="0"/>
              <a:ext cx="1870270" cy="1"/>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sp>
          <p:nvSpPr>
            <p:cNvPr id="1292" name="Straight Connector 53"/>
            <p:cNvSpPr/>
            <p:nvPr/>
          </p:nvSpPr>
          <p:spPr>
            <a:xfrm flipV="1">
              <a:off x="935135" y="0"/>
              <a:ext cx="1" cy="450685"/>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grpSp>
      <p:grpSp>
        <p:nvGrpSpPr>
          <p:cNvPr id="1296" name="Group 54"/>
          <p:cNvGrpSpPr/>
          <p:nvPr/>
        </p:nvGrpSpPr>
        <p:grpSpPr>
          <a:xfrm>
            <a:off x="2760508" y="4236529"/>
            <a:ext cx="1870271" cy="449902"/>
            <a:chOff x="0" y="0"/>
            <a:chExt cx="1870269" cy="449902"/>
          </a:xfrm>
        </p:grpSpPr>
        <p:sp>
          <p:nvSpPr>
            <p:cNvPr id="1294" name="Straight Connector 55"/>
            <p:cNvSpPr/>
            <p:nvPr/>
          </p:nvSpPr>
          <p:spPr>
            <a:xfrm>
              <a:off x="0" y="-1"/>
              <a:ext cx="1870270" cy="1"/>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sp>
          <p:nvSpPr>
            <p:cNvPr id="1295" name="Straight Connector 56"/>
            <p:cNvSpPr/>
            <p:nvPr/>
          </p:nvSpPr>
          <p:spPr>
            <a:xfrm flipV="1">
              <a:off x="935135" y="0"/>
              <a:ext cx="1" cy="449902"/>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grpSp>
      <p:grpSp>
        <p:nvGrpSpPr>
          <p:cNvPr id="1299" name="Group 60"/>
          <p:cNvGrpSpPr/>
          <p:nvPr/>
        </p:nvGrpSpPr>
        <p:grpSpPr>
          <a:xfrm>
            <a:off x="5262610" y="3375199"/>
            <a:ext cx="1870271" cy="450685"/>
            <a:chOff x="0" y="0"/>
            <a:chExt cx="1870269" cy="450684"/>
          </a:xfrm>
        </p:grpSpPr>
        <p:sp>
          <p:nvSpPr>
            <p:cNvPr id="1297" name="Straight Connector 61"/>
            <p:cNvSpPr/>
            <p:nvPr/>
          </p:nvSpPr>
          <p:spPr>
            <a:xfrm>
              <a:off x="0" y="0"/>
              <a:ext cx="1870270" cy="1"/>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sp>
          <p:nvSpPr>
            <p:cNvPr id="1298" name="Straight Connector 62"/>
            <p:cNvSpPr/>
            <p:nvPr/>
          </p:nvSpPr>
          <p:spPr>
            <a:xfrm flipV="1">
              <a:off x="935135" y="0"/>
              <a:ext cx="1" cy="450685"/>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grpSp>
      <p:grpSp>
        <p:nvGrpSpPr>
          <p:cNvPr id="1309" name="Group 65"/>
          <p:cNvGrpSpPr/>
          <p:nvPr/>
        </p:nvGrpSpPr>
        <p:grpSpPr>
          <a:xfrm>
            <a:off x="9840942" y="3375198"/>
            <a:ext cx="1870271" cy="2149396"/>
            <a:chOff x="0" y="0"/>
            <a:chExt cx="1870269" cy="2149394"/>
          </a:xfrm>
        </p:grpSpPr>
        <p:grpSp>
          <p:nvGrpSpPr>
            <p:cNvPr id="1302" name="Group 66"/>
            <p:cNvGrpSpPr/>
            <p:nvPr/>
          </p:nvGrpSpPr>
          <p:grpSpPr>
            <a:xfrm>
              <a:off x="0" y="-1"/>
              <a:ext cx="1870270" cy="450686"/>
              <a:chOff x="0" y="0"/>
              <a:chExt cx="1870269" cy="450684"/>
            </a:xfrm>
          </p:grpSpPr>
          <p:sp>
            <p:nvSpPr>
              <p:cNvPr id="1300" name="Straight Connector 76"/>
              <p:cNvSpPr/>
              <p:nvPr/>
            </p:nvSpPr>
            <p:spPr>
              <a:xfrm>
                <a:off x="0" y="0"/>
                <a:ext cx="1870270" cy="1"/>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sp>
            <p:nvSpPr>
              <p:cNvPr id="1301" name="Straight Connector 77"/>
              <p:cNvSpPr/>
              <p:nvPr/>
            </p:nvSpPr>
            <p:spPr>
              <a:xfrm flipV="1">
                <a:off x="935135" y="0"/>
                <a:ext cx="1" cy="450685"/>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grpSp>
        <p:grpSp>
          <p:nvGrpSpPr>
            <p:cNvPr id="1305" name="Group 67"/>
            <p:cNvGrpSpPr/>
            <p:nvPr/>
          </p:nvGrpSpPr>
          <p:grpSpPr>
            <a:xfrm>
              <a:off x="0" y="843748"/>
              <a:ext cx="1870270" cy="449905"/>
              <a:chOff x="0" y="0"/>
              <a:chExt cx="1870269" cy="449904"/>
            </a:xfrm>
          </p:grpSpPr>
          <p:sp>
            <p:nvSpPr>
              <p:cNvPr id="1303" name="Straight Connector 74"/>
              <p:cNvSpPr/>
              <p:nvPr/>
            </p:nvSpPr>
            <p:spPr>
              <a:xfrm>
                <a:off x="0" y="0"/>
                <a:ext cx="1870270" cy="1"/>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sp>
            <p:nvSpPr>
              <p:cNvPr id="1304" name="Straight Connector 75"/>
              <p:cNvSpPr/>
              <p:nvPr/>
            </p:nvSpPr>
            <p:spPr>
              <a:xfrm flipV="1">
                <a:off x="935134" y="1"/>
                <a:ext cx="1" cy="449904"/>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grpSp>
        <p:grpSp>
          <p:nvGrpSpPr>
            <p:cNvPr id="1308" name="Group 68"/>
            <p:cNvGrpSpPr/>
            <p:nvPr/>
          </p:nvGrpSpPr>
          <p:grpSpPr>
            <a:xfrm>
              <a:off x="0" y="1701030"/>
              <a:ext cx="1870270" cy="448365"/>
              <a:chOff x="0" y="0"/>
              <a:chExt cx="1870269" cy="448364"/>
            </a:xfrm>
          </p:grpSpPr>
          <p:sp>
            <p:nvSpPr>
              <p:cNvPr id="1306" name="Straight Connector 72"/>
              <p:cNvSpPr/>
              <p:nvPr/>
            </p:nvSpPr>
            <p:spPr>
              <a:xfrm>
                <a:off x="0" y="-1"/>
                <a:ext cx="1870270" cy="1"/>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sp>
            <p:nvSpPr>
              <p:cNvPr id="1307" name="Straight Connector 73"/>
              <p:cNvSpPr/>
              <p:nvPr/>
            </p:nvSpPr>
            <p:spPr>
              <a:xfrm flipV="1">
                <a:off x="935134" y="0"/>
                <a:ext cx="1" cy="448365"/>
              </a:xfrm>
              <a:prstGeom prst="line">
                <a:avLst/>
              </a:prstGeom>
              <a:noFill/>
              <a:ln w="28575" cap="rnd">
                <a:solidFill>
                  <a:srgbClr val="000000"/>
                </a:solidFill>
                <a:prstDash val="solid"/>
                <a:round/>
              </a:ln>
              <a:effectLst/>
            </p:spPr>
            <p:txBody>
              <a:bodyPr wrap="square" lIns="45719" tIns="45719" rIns="45719" bIns="45719" numCol="1" anchor="t">
                <a:noAutofit/>
              </a:bodyPr>
              <a:lstStyle/>
              <a:p>
                <a:pPr/>
              </a:p>
            </p:txBody>
          </p:sp>
        </p:grpSp>
      </p:grpSp>
      <p:sp>
        <p:nvSpPr>
          <p:cNvPr id="1310" name="Slide Number Placeholder 4"/>
          <p:cNvSpPr txBox="1"/>
          <p:nvPr>
            <p:ph type="sldNum" sz="quarter" idx="2"/>
          </p:nvPr>
        </p:nvSpPr>
        <p:spPr>
          <a:xfrm>
            <a:off x="11853218" y="6529197"/>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2" name="Title 1"/>
          <p:cNvSpPr txBox="1"/>
          <p:nvPr>
            <p:ph type="title"/>
          </p:nvPr>
        </p:nvSpPr>
        <p:spPr>
          <a:xfrm>
            <a:off x="581192" y="702155"/>
            <a:ext cx="11029616" cy="1188721"/>
          </a:xfrm>
          <a:prstGeom prst="rect">
            <a:avLst/>
          </a:prstGeom>
        </p:spPr>
        <p:txBody>
          <a:bodyPr/>
          <a:lstStyle>
            <a:lvl1pPr>
              <a:defRPr b="1" sz="2800">
                <a:latin typeface="+mj-lt"/>
                <a:ea typeface="+mj-ea"/>
                <a:cs typeface="+mj-cs"/>
                <a:sym typeface="Helvetica"/>
              </a:defRPr>
            </a:lvl1pPr>
          </a:lstStyle>
          <a:p>
            <a:pPr/>
            <a:r>
              <a:t>Recording Transactions in the General Journal</a:t>
            </a:r>
          </a:p>
        </p:txBody>
      </p:sp>
      <p:sp>
        <p:nvSpPr>
          <p:cNvPr id="1313" name="Slide Number Placeholder 2"/>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14" name="Picture 4" descr="Picture 4"/>
          <p:cNvPicPr>
            <a:picLocks noChangeAspect="1"/>
          </p:cNvPicPr>
          <p:nvPr/>
        </p:nvPicPr>
        <p:blipFill>
          <a:blip r:embed="rId2">
            <a:extLst/>
          </a:blip>
          <a:stretch>
            <a:fillRect/>
          </a:stretch>
        </p:blipFill>
        <p:spPr>
          <a:xfrm>
            <a:off x="518930" y="1770711"/>
            <a:ext cx="11029616" cy="4150619"/>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6"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17" name="Picture 2" descr="Picture 2"/>
          <p:cNvPicPr>
            <a:picLocks noChangeAspect="1"/>
          </p:cNvPicPr>
          <p:nvPr/>
        </p:nvPicPr>
        <p:blipFill>
          <a:blip r:embed="rId2">
            <a:extLst/>
          </a:blip>
          <a:stretch>
            <a:fillRect/>
          </a:stretch>
        </p:blipFill>
        <p:spPr>
          <a:xfrm>
            <a:off x="1274725" y="882313"/>
            <a:ext cx="9642550" cy="5521944"/>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9"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20" name="Picture 1" descr="Picture 1"/>
          <p:cNvPicPr>
            <a:picLocks noChangeAspect="1"/>
          </p:cNvPicPr>
          <p:nvPr/>
        </p:nvPicPr>
        <p:blipFill>
          <a:blip r:embed="rId2">
            <a:extLst/>
          </a:blip>
          <a:stretch>
            <a:fillRect/>
          </a:stretch>
        </p:blipFill>
        <p:spPr>
          <a:xfrm>
            <a:off x="1028645" y="961148"/>
            <a:ext cx="10134710" cy="5258905"/>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2" name="Slide Number Placeholder 4"/>
          <p:cNvSpPr txBox="1"/>
          <p:nvPr>
            <p:ph type="sldNum" sz="quarter" idx="2"/>
          </p:nvPr>
        </p:nvSpPr>
        <p:spPr>
          <a:xfrm>
            <a:off x="11853218" y="6529197"/>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1323" name="Table 4"/>
          <p:cNvGraphicFramePr/>
          <p:nvPr/>
        </p:nvGraphicFramePr>
        <p:xfrm>
          <a:off x="818573" y="778412"/>
          <a:ext cx="4663567" cy="5656414"/>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413000"/>
                <a:gridCol w="2413000"/>
              </a:tblGrid>
              <a:tr h="403122">
                <a:tc gridSpan="2">
                  <a:txBody>
                    <a:bodyPr/>
                    <a:lstStyle/>
                    <a:p>
                      <a:pPr algn="ctr" defTabSz="457200">
                        <a:defRPr b="0" sz="1800">
                          <a:solidFill>
                            <a:srgbClr val="000000"/>
                          </a:solidFill>
                        </a:defRPr>
                      </a:pPr>
                      <a:r>
                        <a:rPr b="1">
                          <a:solidFill>
                            <a:srgbClr val="002060"/>
                          </a:solidFill>
                        </a:rPr>
                        <a:t>Cash</a:t>
                      </a:r>
                    </a:p>
                  </a:txBody>
                  <a:tcPr marL="45720" marR="45720" marT="45720" marB="45720" anchor="t" anchorCtr="0" horzOverflow="overflow">
                    <a:lnB w="12700">
                      <a:solidFill>
                        <a:srgbClr val="000000"/>
                      </a:solidFill>
                    </a:lnB>
                    <a:solidFill>
                      <a:srgbClr val="D6F1E4"/>
                    </a:solidFill>
                  </a:tcPr>
                </a:tc>
                <a:tc hMerge="1">
                  <a:tcPr/>
                </a:tc>
              </a:tr>
              <a:tr h="403122">
                <a:tc>
                  <a:txBody>
                    <a:bodyPr/>
                    <a:lstStyle/>
                    <a:p>
                      <a:pPr algn="l" defTabSz="457200">
                        <a:defRPr sz="1800"/>
                      </a:pPr>
                    </a:p>
                  </a:txBody>
                  <a:tcPr marL="45720" marR="45720" marT="45720" marB="45720" anchor="t" anchorCtr="0" horzOverflow="overflow">
                    <a:lnR w="12700">
                      <a:solidFill>
                        <a:srgbClr val="000000"/>
                      </a:solidFill>
                    </a:lnR>
                    <a:lnT w="12700">
                      <a:solidFill>
                        <a:srgbClr val="000000"/>
                      </a:solidFill>
                    </a:lnT>
                  </a:tcPr>
                </a:tc>
                <a:tc>
                  <a:txBody>
                    <a:bodyPr/>
                    <a:lstStyle/>
                    <a:p>
                      <a:pPr algn="l" defTabSz="457200">
                        <a:defRPr sz="1800"/>
                      </a:pPr>
                    </a:p>
                  </a:txBody>
                  <a:tcPr marL="45720" marR="45720" marT="45720" marB="45720" anchor="t" anchorCtr="0" horzOverflow="overflow">
                    <a:lnL w="12700">
                      <a:solidFill>
                        <a:srgbClr val="000000"/>
                      </a:solidFill>
                    </a:lnL>
                    <a:lnT w="12700">
                      <a:solidFill>
                        <a:srgbClr val="000000"/>
                      </a:solidFill>
                    </a:lnT>
                  </a:tcPr>
                </a:tc>
              </a:tr>
              <a:tr h="403122">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403122">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403122">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403122">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403122">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403122">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403122">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403122">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403122">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403122">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403122">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403122">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bl>
          </a:graphicData>
        </a:graphic>
      </p:graphicFrame>
      <p:graphicFrame>
        <p:nvGraphicFramePr>
          <p:cNvPr id="1324" name="Table 4"/>
          <p:cNvGraphicFramePr/>
          <p:nvPr/>
        </p:nvGraphicFramePr>
        <p:xfrm>
          <a:off x="6626797" y="778412"/>
          <a:ext cx="4663566" cy="5656414"/>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413000"/>
                <a:gridCol w="2413000"/>
              </a:tblGrid>
              <a:tr h="403122">
                <a:tc gridSpan="2">
                  <a:txBody>
                    <a:bodyPr/>
                    <a:lstStyle/>
                    <a:p>
                      <a:pPr algn="ctr" defTabSz="457200">
                        <a:defRPr b="0" sz="1800">
                          <a:solidFill>
                            <a:srgbClr val="000000"/>
                          </a:solidFill>
                        </a:defRPr>
                      </a:pPr>
                      <a:r>
                        <a:rPr b="1">
                          <a:solidFill>
                            <a:srgbClr val="002060"/>
                          </a:solidFill>
                        </a:rPr>
                        <a:t>Bank Loan (Notes Payable) </a:t>
                      </a:r>
                    </a:p>
                  </a:txBody>
                  <a:tcPr marL="45720" marR="45720" marT="45720" marB="45720" anchor="t" anchorCtr="0" horzOverflow="overflow">
                    <a:lnB w="12700">
                      <a:solidFill>
                        <a:srgbClr val="000000"/>
                      </a:solidFill>
                    </a:lnB>
                    <a:solidFill>
                      <a:srgbClr val="D6F1E4"/>
                    </a:solidFill>
                  </a:tcPr>
                </a:tc>
                <a:tc hMerge="1">
                  <a:tcPr/>
                </a:tc>
              </a:tr>
              <a:tr h="403122">
                <a:tc>
                  <a:txBody>
                    <a:bodyPr/>
                    <a:lstStyle/>
                    <a:p>
                      <a:pPr algn="l" defTabSz="457200">
                        <a:defRPr sz="1800"/>
                      </a:pPr>
                    </a:p>
                  </a:txBody>
                  <a:tcPr marL="45720" marR="45720" marT="45720" marB="45720" anchor="t" anchorCtr="0" horzOverflow="overflow">
                    <a:lnR w="12700">
                      <a:solidFill>
                        <a:srgbClr val="000000"/>
                      </a:solidFill>
                    </a:lnR>
                    <a:lnT w="12700">
                      <a:solidFill>
                        <a:srgbClr val="000000"/>
                      </a:solidFill>
                    </a:lnT>
                  </a:tcPr>
                </a:tc>
                <a:tc>
                  <a:txBody>
                    <a:bodyPr/>
                    <a:lstStyle/>
                    <a:p>
                      <a:pPr algn="l" defTabSz="457200">
                        <a:defRPr sz="1800"/>
                      </a:pPr>
                    </a:p>
                  </a:txBody>
                  <a:tcPr marL="45720" marR="45720" marT="45720" marB="45720" anchor="t" anchorCtr="0" horzOverflow="overflow">
                    <a:lnL w="12700">
                      <a:solidFill>
                        <a:srgbClr val="000000"/>
                      </a:solidFill>
                    </a:lnL>
                    <a:lnT w="12700">
                      <a:solidFill>
                        <a:srgbClr val="000000"/>
                      </a:solidFill>
                    </a:lnT>
                  </a:tcPr>
                </a:tc>
              </a:tr>
              <a:tr h="403122">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403122">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403122">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403122">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403122">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403122">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403122">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403122">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403122">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403122">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403122">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r h="403122">
                <a:tc>
                  <a:txBody>
                    <a:bodyPr/>
                    <a:lstStyle/>
                    <a:p>
                      <a:pPr algn="l" defTabSz="457200">
                        <a:defRPr sz="1800"/>
                      </a:pPr>
                    </a:p>
                  </a:txBody>
                  <a:tcPr marL="45720" marR="45720" marT="45720" marB="45720" anchor="t" anchorCtr="0" horzOverflow="overflow">
                    <a:lnR w="12700">
                      <a:solidFill>
                        <a:srgbClr val="000000"/>
                      </a:solidFill>
                    </a:lnR>
                  </a:tcPr>
                </a:tc>
                <a:tc>
                  <a:txBody>
                    <a:bodyPr/>
                    <a:lstStyle/>
                    <a:p>
                      <a:pPr algn="l" defTabSz="457200">
                        <a:defRPr sz="1800"/>
                      </a:pPr>
                    </a:p>
                  </a:txBody>
                  <a:tcPr marL="45720" marR="45720" marT="45720" marB="45720" anchor="t" anchorCtr="0" horzOverflow="overflow">
                    <a:lnL w="12700">
                      <a:solidFill>
                        <a:srgbClr val="000000"/>
                      </a:solidFill>
                    </a:lnL>
                  </a:tcPr>
                </a:tc>
              </a:tr>
            </a:tbl>
          </a:graphicData>
        </a:graphic>
      </p:graphicFrame>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3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23" grpId="1"/>
      <p:bldP build="whole" bldLvl="1" animBg="1" rev="0" advAuto="0" spid="1324" grpId="2"/>
    </p:bldLst>
  </p:timing>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6" name="Title 1"/>
          <p:cNvSpPr txBox="1"/>
          <p:nvPr>
            <p:ph type="title"/>
          </p:nvPr>
        </p:nvSpPr>
        <p:spPr>
          <a:xfrm>
            <a:off x="447842" y="702155"/>
            <a:ext cx="11029616" cy="503040"/>
          </a:xfrm>
          <a:prstGeom prst="rect">
            <a:avLst/>
          </a:prstGeom>
        </p:spPr>
        <p:txBody>
          <a:bodyPr anchor="t"/>
          <a:lstStyle>
            <a:lvl1pPr defTabSz="347472">
              <a:defRPr sz="1520"/>
            </a:lvl1pPr>
          </a:lstStyle>
          <a:p>
            <a:pPr/>
            <a:r>
              <a:t>Transactions Posted to two accounts in the General Ledger (formal variation of the t-account)</a:t>
            </a:r>
          </a:p>
        </p:txBody>
      </p:sp>
      <p:grpSp>
        <p:nvGrpSpPr>
          <p:cNvPr id="1330" name="Group 2"/>
          <p:cNvGrpSpPr/>
          <p:nvPr/>
        </p:nvGrpSpPr>
        <p:grpSpPr>
          <a:xfrm>
            <a:off x="811524" y="1089360"/>
            <a:ext cx="10568952" cy="5647331"/>
            <a:chOff x="0" y="0"/>
            <a:chExt cx="10568951" cy="5647329"/>
          </a:xfrm>
        </p:grpSpPr>
        <p:pic>
          <p:nvPicPr>
            <p:cNvPr id="1327" name="Picture 4" descr="Picture 4"/>
            <p:cNvPicPr>
              <a:picLocks noChangeAspect="1"/>
            </p:cNvPicPr>
            <p:nvPr/>
          </p:nvPicPr>
          <p:blipFill>
            <a:blip r:embed="rId2">
              <a:extLst/>
            </a:blip>
            <a:stretch>
              <a:fillRect/>
            </a:stretch>
          </p:blipFill>
          <p:spPr>
            <a:xfrm>
              <a:off x="0" y="0"/>
              <a:ext cx="10568952" cy="5647330"/>
            </a:xfrm>
            <a:prstGeom prst="rect">
              <a:avLst/>
            </a:prstGeom>
            <a:ln w="12700" cap="flat">
              <a:noFill/>
              <a:miter lim="400000"/>
            </a:ln>
            <a:effectLst/>
          </p:spPr>
        </p:pic>
        <p:sp>
          <p:nvSpPr>
            <p:cNvPr id="1328" name="Straight Arrow Connector 5"/>
            <p:cNvSpPr/>
            <p:nvPr/>
          </p:nvSpPr>
          <p:spPr>
            <a:xfrm>
              <a:off x="7153714" y="1234265"/>
              <a:ext cx="1372959" cy="1288034"/>
            </a:xfrm>
            <a:prstGeom prst="line">
              <a:avLst/>
            </a:prstGeom>
            <a:noFill/>
            <a:ln w="12700" cap="rnd">
              <a:solidFill>
                <a:srgbClr val="0070C0"/>
              </a:solidFill>
              <a:prstDash val="solid"/>
              <a:round/>
              <a:tailEnd type="triangle" w="med" len="med"/>
            </a:ln>
            <a:effectLst/>
          </p:spPr>
          <p:txBody>
            <a:bodyPr wrap="square" lIns="45719" tIns="45719" rIns="45719" bIns="45719" numCol="1" anchor="t">
              <a:noAutofit/>
            </a:bodyPr>
            <a:lstStyle/>
            <a:p>
              <a:pPr/>
            </a:p>
          </p:txBody>
        </p:sp>
        <p:sp>
          <p:nvSpPr>
            <p:cNvPr id="1329" name="Straight Arrow Connector 7"/>
            <p:cNvSpPr/>
            <p:nvPr/>
          </p:nvSpPr>
          <p:spPr>
            <a:xfrm>
              <a:off x="7153715" y="1479014"/>
              <a:ext cx="1387113" cy="2689300"/>
            </a:xfrm>
            <a:prstGeom prst="line">
              <a:avLst/>
            </a:prstGeom>
            <a:noFill/>
            <a:ln w="12700" cap="rnd">
              <a:solidFill>
                <a:srgbClr val="0070C0"/>
              </a:solidFill>
              <a:prstDash val="solid"/>
              <a:round/>
              <a:tailEnd type="triangle" w="med" len="med"/>
            </a:ln>
            <a:effectLst/>
          </p:spPr>
          <p:txBody>
            <a:bodyPr wrap="square" lIns="45719" tIns="45719" rIns="45719" bIns="45719" numCol="1" anchor="t">
              <a:noAutofit/>
            </a:bodyPr>
            <a:lstStyle/>
            <a:p>
              <a:pPr/>
            </a:p>
          </p:txBody>
        </p:sp>
      </p:grpSp>
      <p:sp>
        <p:nvSpPr>
          <p:cNvPr id="1331" name="Slide Number"/>
          <p:cNvSpPr txBox="1"/>
          <p:nvPr>
            <p:ph type="sldNum" sz="quarter" idx="2"/>
          </p:nvPr>
        </p:nvSpPr>
        <p:spPr>
          <a:xfrm>
            <a:off x="11853218" y="655786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3" name="Slide Number Placeholder 3"/>
          <p:cNvSpPr txBox="1"/>
          <p:nvPr>
            <p:ph type="sldNum" sz="quarter" idx="2"/>
          </p:nvPr>
        </p:nvSpPr>
        <p:spPr>
          <a:xfrm>
            <a:off x="11337154" y="6471856"/>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34" name="Title 1"/>
          <p:cNvSpPr txBox="1"/>
          <p:nvPr>
            <p:ph type="title"/>
          </p:nvPr>
        </p:nvSpPr>
        <p:spPr>
          <a:xfrm>
            <a:off x="581192" y="702155"/>
            <a:ext cx="11029616" cy="706329"/>
          </a:xfrm>
          <a:prstGeom prst="rect">
            <a:avLst/>
          </a:prstGeom>
        </p:spPr>
        <p:txBody>
          <a:bodyPr/>
          <a:lstStyle>
            <a:lvl1pPr>
              <a:defRPr sz="3200">
                <a:solidFill>
                  <a:srgbClr val="002060"/>
                </a:solidFill>
              </a:defRPr>
            </a:lvl1pPr>
          </a:lstStyle>
          <a:p>
            <a:pPr/>
            <a:r>
              <a:t>The Accounting Cycle</a:t>
            </a:r>
          </a:p>
        </p:txBody>
      </p:sp>
      <p:sp>
        <p:nvSpPr>
          <p:cNvPr id="1335" name="Rectangle 1"/>
          <p:cNvSpPr txBox="1"/>
          <p:nvPr/>
        </p:nvSpPr>
        <p:spPr>
          <a:xfrm>
            <a:off x="626911" y="1583507"/>
            <a:ext cx="4837521" cy="2275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600"/>
              </a:spcBef>
              <a:defRPr b="1">
                <a:latin typeface="+mj-lt"/>
                <a:ea typeface="+mj-ea"/>
                <a:cs typeface="+mj-cs"/>
                <a:sym typeface="Helvetica"/>
              </a:defRPr>
            </a:pPr>
            <a:r>
              <a:t>Steps 1 &amp; 2</a:t>
            </a:r>
            <a:r>
              <a:rPr b="0"/>
              <a:t>: </a:t>
            </a:r>
            <a:endParaRPr b="0"/>
          </a:p>
          <a:p>
            <a:pPr marL="285750" indent="-285750">
              <a:spcBef>
                <a:spcPts val="600"/>
              </a:spcBef>
              <a:buSzPct val="100000"/>
              <a:buFont typeface="Arial"/>
              <a:buChar char="•"/>
              <a:defRPr>
                <a:latin typeface="+mj-lt"/>
                <a:ea typeface="+mj-ea"/>
                <a:cs typeface="+mj-cs"/>
                <a:sym typeface="Helvetica"/>
              </a:defRPr>
            </a:pPr>
            <a:r>
              <a:t>Transactions are analyzed and journalized. </a:t>
            </a:r>
          </a:p>
          <a:p>
            <a:pPr marL="285750" indent="-285750">
              <a:spcBef>
                <a:spcPts val="600"/>
              </a:spcBef>
              <a:buSzPct val="100000"/>
              <a:buFont typeface="Arial"/>
              <a:buChar char="•"/>
              <a:defRPr b="1">
                <a:latin typeface="+mj-lt"/>
                <a:ea typeface="+mj-ea"/>
                <a:cs typeface="+mj-cs"/>
                <a:sym typeface="Helvetica"/>
              </a:defRPr>
            </a:pPr>
            <a:r>
              <a:t>Journalizing</a:t>
            </a:r>
            <a:r>
              <a:rPr b="0"/>
              <a:t> consists of analyzing transactions as they occur to see how they affect the accounting equation. </a:t>
            </a:r>
            <a:endParaRPr b="0"/>
          </a:p>
          <a:p>
            <a:pPr marL="285750" indent="-285750">
              <a:spcBef>
                <a:spcPts val="600"/>
              </a:spcBef>
              <a:buSzPct val="100000"/>
              <a:buFont typeface="Arial"/>
              <a:buChar char="•"/>
              <a:defRPr>
                <a:latin typeface="+mj-lt"/>
                <a:ea typeface="+mj-ea"/>
                <a:cs typeface="+mj-cs"/>
                <a:sym typeface="Helvetica"/>
              </a:defRPr>
            </a:pPr>
            <a:r>
              <a:t>Then, the transactions are recorded </a:t>
            </a:r>
            <a:r>
              <a:rPr i="1"/>
              <a:t>chronologically</a:t>
            </a:r>
            <a:r>
              <a:t> in the </a:t>
            </a:r>
            <a:r>
              <a:rPr b="1"/>
              <a:t>general journal</a:t>
            </a:r>
            <a:r>
              <a:t>.</a:t>
            </a:r>
          </a:p>
        </p:txBody>
      </p:sp>
      <p:sp>
        <p:nvSpPr>
          <p:cNvPr id="1336" name="Rectangle 6"/>
          <p:cNvSpPr txBox="1"/>
          <p:nvPr/>
        </p:nvSpPr>
        <p:spPr>
          <a:xfrm>
            <a:off x="626911" y="3961951"/>
            <a:ext cx="4837521" cy="164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600"/>
              </a:spcBef>
              <a:defRPr b="1">
                <a:latin typeface="+mj-lt"/>
                <a:ea typeface="+mj-ea"/>
                <a:cs typeface="+mj-cs"/>
                <a:sym typeface="Helvetica"/>
              </a:defRPr>
            </a:pPr>
            <a:r>
              <a:t>Step 3</a:t>
            </a:r>
            <a:r>
              <a:rPr b="0"/>
              <a:t>: </a:t>
            </a:r>
            <a:endParaRPr b="0"/>
          </a:p>
          <a:p>
            <a:pPr marL="285750" indent="-285750">
              <a:spcBef>
                <a:spcPts val="600"/>
              </a:spcBef>
              <a:buSzPct val="100000"/>
              <a:buFont typeface="Arial"/>
              <a:buChar char="•"/>
              <a:defRPr>
                <a:latin typeface="+mj-lt"/>
                <a:ea typeface="+mj-ea"/>
                <a:cs typeface="+mj-cs"/>
                <a:sym typeface="Helvetica"/>
              </a:defRPr>
            </a:pPr>
            <a:r>
              <a:t>Transactions are summarized </a:t>
            </a:r>
            <a:r>
              <a:rPr i="1"/>
              <a:t>by account</a:t>
            </a:r>
            <a:r>
              <a:t>. </a:t>
            </a:r>
          </a:p>
          <a:p>
            <a:pPr marL="285750" indent="-285750">
              <a:spcBef>
                <a:spcPts val="600"/>
              </a:spcBef>
              <a:buSzPct val="100000"/>
              <a:buFont typeface="Arial"/>
              <a:buChar char="•"/>
              <a:defRPr b="1">
                <a:latin typeface="+mj-lt"/>
                <a:ea typeface="+mj-ea"/>
                <a:cs typeface="+mj-cs"/>
                <a:sym typeface="Helvetica"/>
              </a:defRPr>
            </a:pPr>
            <a:r>
              <a:t>Posting</a:t>
            </a:r>
            <a:r>
              <a:rPr b="0"/>
              <a:t> consists of transferring debits and credits from the general journal to the appropriate </a:t>
            </a:r>
            <a:r>
              <a:t>general ledger</a:t>
            </a:r>
            <a:r>
              <a:rPr b="0" i="1"/>
              <a:t> </a:t>
            </a:r>
            <a:r>
              <a:rPr b="0"/>
              <a:t>accounts.</a:t>
            </a:r>
          </a:p>
        </p:txBody>
      </p:sp>
      <p:sp>
        <p:nvSpPr>
          <p:cNvPr id="1337" name="Rectangle 7"/>
          <p:cNvSpPr txBox="1"/>
          <p:nvPr/>
        </p:nvSpPr>
        <p:spPr>
          <a:xfrm>
            <a:off x="626911" y="5709454"/>
            <a:ext cx="4837521"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600"/>
              </a:spcBef>
              <a:defRPr b="1">
                <a:latin typeface="+mj-lt"/>
                <a:ea typeface="+mj-ea"/>
                <a:cs typeface="+mj-cs"/>
                <a:sym typeface="Helvetica"/>
              </a:defRPr>
            </a:pPr>
            <a:r>
              <a:t>Step 4</a:t>
            </a:r>
            <a:r>
              <a:rPr b="0"/>
              <a:t>: </a:t>
            </a:r>
            <a:endParaRPr b="0"/>
          </a:p>
          <a:p>
            <a:pPr marL="285750" indent="-285750">
              <a:spcBef>
                <a:spcPts val="600"/>
              </a:spcBef>
              <a:buSzPct val="100000"/>
              <a:buFont typeface="Arial"/>
              <a:buChar char="•"/>
              <a:defRPr>
                <a:latin typeface="+mj-lt"/>
                <a:ea typeface="+mj-ea"/>
                <a:cs typeface="+mj-cs"/>
                <a:sym typeface="Helvetica"/>
              </a:defRPr>
            </a:pPr>
            <a:r>
              <a:t>Prepare unadjusted trial balance</a:t>
            </a:r>
          </a:p>
        </p:txBody>
      </p:sp>
      <p:grpSp>
        <p:nvGrpSpPr>
          <p:cNvPr id="1340" name="Group 1"/>
          <p:cNvGrpSpPr/>
          <p:nvPr/>
        </p:nvGrpSpPr>
        <p:grpSpPr>
          <a:xfrm>
            <a:off x="5956437" y="619524"/>
            <a:ext cx="5819540" cy="6055468"/>
            <a:chOff x="0" y="0"/>
            <a:chExt cx="5819538" cy="6055466"/>
          </a:xfrm>
        </p:grpSpPr>
        <p:pic>
          <p:nvPicPr>
            <p:cNvPr id="1338" name="Picture 2" descr="Picture 2"/>
            <p:cNvPicPr>
              <a:picLocks noChangeAspect="1"/>
            </p:cNvPicPr>
            <p:nvPr/>
          </p:nvPicPr>
          <p:blipFill>
            <a:blip r:embed="rId2">
              <a:extLst/>
            </a:blip>
            <a:stretch>
              <a:fillRect/>
            </a:stretch>
          </p:blipFill>
          <p:spPr>
            <a:xfrm>
              <a:off x="0" y="0"/>
              <a:ext cx="5819539" cy="6055467"/>
            </a:xfrm>
            <a:prstGeom prst="rect">
              <a:avLst/>
            </a:prstGeom>
            <a:ln w="12700" cap="flat">
              <a:noFill/>
              <a:miter lim="400000"/>
            </a:ln>
            <a:effectLst/>
          </p:spPr>
        </p:pic>
        <p:pic>
          <p:nvPicPr>
            <p:cNvPr id="1339" name="Picture 3" descr="Picture 3"/>
            <p:cNvPicPr>
              <a:picLocks noChangeAspect="1"/>
            </p:cNvPicPr>
            <p:nvPr/>
          </p:nvPicPr>
          <p:blipFill>
            <a:blip r:embed="rId3">
              <a:extLst/>
            </a:blip>
            <a:stretch>
              <a:fillRect/>
            </a:stretch>
          </p:blipFill>
          <p:spPr>
            <a:xfrm>
              <a:off x="1973774" y="2351034"/>
              <a:ext cx="1871989" cy="1353398"/>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ividendVTI">
  <a:themeElements>
    <a:clrScheme name="DividendVTI">
      <a:dk1>
        <a:srgbClr val="000000"/>
      </a:dk1>
      <a:lt1>
        <a:srgbClr val="000000"/>
      </a:lt1>
      <a:dk2>
        <a:srgbClr val="A7A7A7"/>
      </a:dk2>
      <a:lt2>
        <a:srgbClr val="535353"/>
      </a:lt2>
      <a:accent1>
        <a:srgbClr val="944DC3"/>
      </a:accent1>
      <a:accent2>
        <a:srgbClr val="5945B5"/>
      </a:accent2>
      <a:accent3>
        <a:srgbClr val="4D68C3"/>
      </a:accent3>
      <a:accent4>
        <a:srgbClr val="3B88B1"/>
      </a:accent4>
      <a:accent5>
        <a:srgbClr val="46B3AB"/>
      </a:accent5>
      <a:accent6>
        <a:srgbClr val="3BB178"/>
      </a:accent6>
      <a:hlink>
        <a:srgbClr val="0000FF"/>
      </a:hlink>
      <a:folHlink>
        <a:srgbClr val="FF00FF"/>
      </a:folHlink>
    </a:clrScheme>
    <a:fontScheme name="DividendVTI">
      <a:majorFont>
        <a:latin typeface="Helvetica"/>
        <a:ea typeface="Helvetica"/>
        <a:cs typeface="Helvetica"/>
      </a:majorFont>
      <a:minorFont>
        <a:latin typeface="Calibri"/>
        <a:ea typeface="Calibri"/>
        <a:cs typeface="Calibri"/>
      </a:minorFont>
    </a:fontScheme>
    <a:fmtScheme name="Dividend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5000"/>
              </a:srgbClr>
            </a:outerShdw>
          </a:effectLst>
        </a:effectStyle>
        <a:effectStyle>
          <a:effectLst>
            <a:outerShdw sx="100000" sy="100000" kx="0" ky="0" algn="b" rotWithShape="0" blurRad="38100" dist="25400" dir="5400000">
              <a:srgbClr val="000000">
                <a:alpha val="5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2225" cap="rnd">
          <a:solidFill>
            <a:schemeClr val="accent1"/>
          </a:solidFill>
          <a:prstDash val="solid"/>
          <a:round/>
        </a:ln>
        <a:effectLst>
          <a:outerShdw sx="100000" sy="100000" kx="0" ky="0" algn="b" rotWithShape="0" blurRad="38100" dist="25400" dir="5400000">
            <a:srgbClr val="000000">
              <a:alpha val="5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2225" cap="rnd">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ividendVTI">
  <a:themeElements>
    <a:clrScheme name="DividendVTI">
      <a:dk1>
        <a:srgbClr val="000000"/>
      </a:dk1>
      <a:lt1>
        <a:srgbClr val="FFFFFF"/>
      </a:lt1>
      <a:dk2>
        <a:srgbClr val="A7A7A7"/>
      </a:dk2>
      <a:lt2>
        <a:srgbClr val="535353"/>
      </a:lt2>
      <a:accent1>
        <a:srgbClr val="944DC3"/>
      </a:accent1>
      <a:accent2>
        <a:srgbClr val="5945B5"/>
      </a:accent2>
      <a:accent3>
        <a:srgbClr val="4D68C3"/>
      </a:accent3>
      <a:accent4>
        <a:srgbClr val="3B88B1"/>
      </a:accent4>
      <a:accent5>
        <a:srgbClr val="46B3AB"/>
      </a:accent5>
      <a:accent6>
        <a:srgbClr val="3BB178"/>
      </a:accent6>
      <a:hlink>
        <a:srgbClr val="0000FF"/>
      </a:hlink>
      <a:folHlink>
        <a:srgbClr val="FF00FF"/>
      </a:folHlink>
    </a:clrScheme>
    <a:fontScheme name="DividendVTI">
      <a:majorFont>
        <a:latin typeface="Helvetica"/>
        <a:ea typeface="Helvetica"/>
        <a:cs typeface="Helvetica"/>
      </a:majorFont>
      <a:minorFont>
        <a:latin typeface="Calibri"/>
        <a:ea typeface="Calibri"/>
        <a:cs typeface="Calibri"/>
      </a:minorFont>
    </a:fontScheme>
    <a:fmtScheme name="Dividend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5000"/>
              </a:srgbClr>
            </a:outerShdw>
          </a:effectLst>
        </a:effectStyle>
        <a:effectStyle>
          <a:effectLst>
            <a:outerShdw sx="100000" sy="100000" kx="0" ky="0" algn="b" rotWithShape="0" blurRad="38100" dist="25400" dir="5400000">
              <a:srgbClr val="000000">
                <a:alpha val="5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2225" cap="rnd">
          <a:solidFill>
            <a:schemeClr val="accent1"/>
          </a:solidFill>
          <a:prstDash val="solid"/>
          <a:round/>
        </a:ln>
        <a:effectLst>
          <a:outerShdw sx="100000" sy="100000" kx="0" ky="0" algn="b" rotWithShape="0" blurRad="38100" dist="25400" dir="5400000">
            <a:srgbClr val="000000">
              <a:alpha val="5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2225" cap="rnd">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